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8" r:id="rId1"/>
  </p:sldMasterIdLst>
  <p:notesMasterIdLst>
    <p:notesMasterId r:id="rId24"/>
  </p:notesMasterIdLst>
  <p:sldIdLst>
    <p:sldId id="256" r:id="rId2"/>
    <p:sldId id="263" r:id="rId3"/>
    <p:sldId id="269" r:id="rId4"/>
    <p:sldId id="267" r:id="rId5"/>
    <p:sldId id="274" r:id="rId6"/>
    <p:sldId id="280" r:id="rId7"/>
    <p:sldId id="281" r:id="rId8"/>
    <p:sldId id="282" r:id="rId9"/>
    <p:sldId id="257" r:id="rId10"/>
    <p:sldId id="258" r:id="rId11"/>
    <p:sldId id="270" r:id="rId12"/>
    <p:sldId id="275" r:id="rId13"/>
    <p:sldId id="276" r:id="rId14"/>
    <p:sldId id="259" r:id="rId15"/>
    <p:sldId id="260" r:id="rId16"/>
    <p:sldId id="271" r:id="rId17"/>
    <p:sldId id="277" r:id="rId18"/>
    <p:sldId id="278" r:id="rId19"/>
    <p:sldId id="279" r:id="rId20"/>
    <p:sldId id="261" r:id="rId21"/>
    <p:sldId id="272" r:id="rId22"/>
    <p:sldId id="283"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amily Advocates"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406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05" autoAdjust="0"/>
  </p:normalViewPr>
  <p:slideViewPr>
    <p:cSldViewPr>
      <p:cViewPr varScale="1">
        <p:scale>
          <a:sx n="86" d="100"/>
          <a:sy n="86" d="100"/>
        </p:scale>
        <p:origin x="1524" y="90"/>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712692-2081-4AA7-94FB-9549E0C4EED1}" type="datetimeFigureOut">
              <a:rPr lang="en-US" smtClean="0"/>
              <a:t>3/24/2021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6F8BF0-80E3-4BCF-A469-0D4EE7DB6A2D}" type="slidenum">
              <a:rPr lang="en-US" smtClean="0"/>
              <a:t>‹#›</a:t>
            </a:fld>
            <a:endParaRPr lang="en-US"/>
          </a:p>
        </p:txBody>
      </p:sp>
    </p:spTree>
    <p:extLst>
      <p:ext uri="{BB962C8B-B14F-4D97-AF65-F5344CB8AC3E}">
        <p14:creationId xmlns:p14="http://schemas.microsoft.com/office/powerpoint/2010/main" val="1352730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4"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5"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nvGrpSpPr>
          <p:cNvPr id="6" name="Group 1"/>
          <p:cNvGrpSpPr>
            <a:grpSpLocks/>
          </p:cNvGrpSpPr>
          <p:nvPr/>
        </p:nvGrpSpPr>
        <p:grpSpPr bwMode="auto">
          <a:xfrm>
            <a:off x="-19050" y="203200"/>
            <a:ext cx="9180513" cy="647700"/>
            <a:chOff x="-19045" y="216550"/>
            <a:chExt cx="9180548" cy="649224"/>
          </a:xfrm>
        </p:grpSpPr>
        <p:sp>
          <p:nvSpPr>
            <p:cNvPr id="7"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0" name="Date Placeholder 29"/>
          <p:cNvSpPr>
            <a:spLocks noGrp="1"/>
          </p:cNvSpPr>
          <p:nvPr>
            <p:ph type="dt" sz="half" idx="10"/>
          </p:nvPr>
        </p:nvSpPr>
        <p:spPr/>
        <p:txBody>
          <a:bodyPr/>
          <a:lstStyle>
            <a:lvl1pPr>
              <a:defRPr/>
            </a:lvl1pPr>
          </a:lstStyle>
          <a:p>
            <a:pPr>
              <a:defRPr/>
            </a:pPr>
            <a:fld id="{6DFD8CEA-D546-4AC9-8A59-1107D8FA7C81}" type="datetime1">
              <a:rPr lang="en-US" smtClean="0"/>
              <a:t>3/24/2021</a:t>
            </a:fld>
            <a:endParaRPr lang="en-US"/>
          </a:p>
        </p:txBody>
      </p:sp>
      <p:sp>
        <p:nvSpPr>
          <p:cNvPr id="11" name="Footer Placeholder 18"/>
          <p:cNvSpPr>
            <a:spLocks noGrp="1"/>
          </p:cNvSpPr>
          <p:nvPr>
            <p:ph type="ftr" sz="quarter" idx="11"/>
          </p:nvPr>
        </p:nvSpPr>
        <p:spPr/>
        <p:txBody>
          <a:bodyPr/>
          <a:lstStyle>
            <a:lvl1pPr>
              <a:defRPr/>
            </a:lvl1pPr>
          </a:lstStyle>
          <a:p>
            <a:pPr>
              <a:defRPr/>
            </a:pPr>
            <a:endParaRPr lang="en-US"/>
          </a:p>
        </p:txBody>
      </p:sp>
      <p:sp>
        <p:nvSpPr>
          <p:cNvPr id="12" name="Slide Number Placeholder 26"/>
          <p:cNvSpPr>
            <a:spLocks noGrp="1"/>
          </p:cNvSpPr>
          <p:nvPr>
            <p:ph type="sldNum" sz="quarter" idx="12"/>
          </p:nvPr>
        </p:nvSpPr>
        <p:spPr>
          <a:xfrm>
            <a:off x="7924800" y="6356350"/>
            <a:ext cx="762000" cy="365125"/>
          </a:xfrm>
        </p:spPr>
        <p:txBody>
          <a:bodyPr/>
          <a:lstStyle>
            <a:lvl1pPr>
              <a:defRPr/>
            </a:lvl1pPr>
          </a:lstStyle>
          <a:p>
            <a:pPr>
              <a:defRPr/>
            </a:pPr>
            <a:fld id="{D39730B2-6F0C-41DF-BE27-3BD208EDBE62}"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4"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5"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nvGrpSpPr>
          <p:cNvPr id="6" name="Group 1"/>
          <p:cNvGrpSpPr>
            <a:grpSpLocks/>
          </p:cNvGrpSpPr>
          <p:nvPr/>
        </p:nvGrpSpPr>
        <p:grpSpPr bwMode="auto">
          <a:xfrm>
            <a:off x="-19050" y="203200"/>
            <a:ext cx="9180513" cy="647700"/>
            <a:chOff x="-19045" y="216550"/>
            <a:chExt cx="9180548" cy="649224"/>
          </a:xfrm>
        </p:grpSpPr>
        <p:sp>
          <p:nvSpPr>
            <p:cNvPr id="7"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0032E395-963A-4C11-A433-32B7C4235B62}" type="datetime1">
              <a:rPr lang="en-US" smtClean="0"/>
              <a:t>3/24/2021</a:t>
            </a:fld>
            <a:endParaRPr lang="en-US"/>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a:xfrm>
            <a:off x="7924800" y="6356350"/>
            <a:ext cx="762000" cy="365125"/>
          </a:xfrm>
        </p:spPr>
        <p:txBody>
          <a:bodyPr/>
          <a:lstStyle>
            <a:lvl1pPr>
              <a:defRPr/>
            </a:lvl1pPr>
          </a:lstStyle>
          <a:p>
            <a:pPr>
              <a:defRPr/>
            </a:pPr>
            <a:fld id="{EF5012B4-5035-40F3-9539-D1D73626116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03965987-F235-4E03-A759-DF16307DC889}" type="datetime1">
              <a:rPr lang="en-US" smtClean="0"/>
              <a:t>3/24/2021</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pPr>
              <a:defRPr/>
            </a:pPr>
            <a:fld id="{76576C75-C5D1-466B-8398-CF13831C06E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26"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7"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 name="Date Placeholder 4"/>
          <p:cNvSpPr>
            <a:spLocks noGrp="1"/>
          </p:cNvSpPr>
          <p:nvPr>
            <p:ph type="dt" sz="half" idx="2"/>
          </p:nvPr>
        </p:nvSpPr>
        <p:spPr>
          <a:xfrm>
            <a:off x="457200" y="6356350"/>
            <a:ext cx="2133600" cy="365125"/>
          </a:xfrm>
          <a:prstGeom prst="rect">
            <a:avLst/>
          </a:prstGeom>
        </p:spPr>
        <p:txBody>
          <a:bodyPr vert="horz" lIns="0" tIns="0" rIns="0" bIns="0" anchor="b"/>
          <a:lstStyle>
            <a:lvl1pPr fontAlgn="auto">
              <a:spcBef>
                <a:spcPts val="0"/>
              </a:spcBef>
              <a:spcAft>
                <a:spcPts val="0"/>
              </a:spcAft>
              <a:defRPr sz="1200">
                <a:solidFill>
                  <a:schemeClr val="tx2">
                    <a:shade val="90000"/>
                  </a:schemeClr>
                </a:solidFill>
                <a:latin typeface="+mn-lt"/>
              </a:defRPr>
            </a:lvl1pPr>
          </a:lstStyle>
          <a:p>
            <a:pPr>
              <a:defRPr/>
            </a:pPr>
            <a:fld id="{BE7C9534-3E49-46A0-8856-8C86C843DB42}" type="datetime1">
              <a:rPr lang="en-US" smtClean="0"/>
              <a:t>3/24/2021</a:t>
            </a:fld>
            <a:endParaRPr lang="en-US"/>
          </a:p>
        </p:txBody>
      </p:sp>
      <p:sp>
        <p:nvSpPr>
          <p:cNvPr id="20" name="Footer Placeholder 5"/>
          <p:cNvSpPr>
            <a:spLocks noGrp="1"/>
          </p:cNvSpPr>
          <p:nvPr>
            <p:ph type="ftr" sz="quarter" idx="3"/>
          </p:nvPr>
        </p:nvSpPr>
        <p:spPr>
          <a:xfrm>
            <a:off x="2667000" y="6356350"/>
            <a:ext cx="3352800" cy="365125"/>
          </a:xfrm>
          <a:prstGeom prst="rect">
            <a:avLst/>
          </a:prstGeom>
        </p:spPr>
        <p:txBody>
          <a:bodyPr vert="horz" lIns="0" tIns="0" rIns="0" bIns="0" anchor="b"/>
          <a:lstStyle>
            <a:lvl1pPr fontAlgn="auto">
              <a:spcBef>
                <a:spcPts val="0"/>
              </a:spcBef>
              <a:spcAft>
                <a:spcPts val="0"/>
              </a:spcAft>
              <a:defRPr sz="1200">
                <a:solidFill>
                  <a:schemeClr val="tx2">
                    <a:shade val="90000"/>
                  </a:schemeClr>
                </a:solidFill>
                <a:latin typeface="+mn-lt"/>
              </a:defRPr>
            </a:lvl1pPr>
          </a:lstStyle>
          <a:p>
            <a:pPr>
              <a:defRPr/>
            </a:pPr>
            <a:endParaRPr lang="en-US"/>
          </a:p>
        </p:txBody>
      </p:sp>
      <p:sp>
        <p:nvSpPr>
          <p:cNvPr id="21" name="Slide Number Placeholder 6"/>
          <p:cNvSpPr>
            <a:spLocks noGrp="1"/>
          </p:cNvSpPr>
          <p:nvPr>
            <p:ph type="sldNum" sz="quarter" idx="4"/>
          </p:nvPr>
        </p:nvSpPr>
        <p:spPr>
          <a:xfrm>
            <a:off x="8077200" y="6356350"/>
            <a:ext cx="609600" cy="365125"/>
          </a:xfrm>
          <a:prstGeom prst="rect">
            <a:avLst/>
          </a:prstGeom>
        </p:spPr>
        <p:txBody>
          <a:bodyPr vert="horz" lIns="0" tIns="0" rIns="0" bIns="0" anchor="b"/>
          <a:lstStyle>
            <a:lvl1pPr algn="r" fontAlgn="auto">
              <a:spcBef>
                <a:spcPts val="0"/>
              </a:spcBef>
              <a:spcAft>
                <a:spcPts val="0"/>
              </a:spcAft>
              <a:defRPr sz="1200">
                <a:solidFill>
                  <a:schemeClr val="tx2">
                    <a:shade val="90000"/>
                  </a:schemeClr>
                </a:solidFill>
                <a:latin typeface="+mn-lt"/>
              </a:defRPr>
            </a:lvl1pPr>
          </a:lstStyle>
          <a:p>
            <a:pPr>
              <a:defRPr/>
            </a:pPr>
            <a:fld id="{28B836F2-07DA-4EDF-9FA1-39F0555A69D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Lst>
  <p:hf sldNum="0" hdr="0" dt="0"/>
  <p:txStyles>
    <p:titleStyle>
      <a:lvl1pPr algn="l" rtl="0" eaLnBrk="0" fontAlgn="base" hangingPunct="0">
        <a:spcBef>
          <a:spcPct val="0"/>
        </a:spcBef>
        <a:spcAft>
          <a:spcPct val="0"/>
        </a:spcAft>
        <a:defRPr sz="5000" kern="1200">
          <a:solidFill>
            <a:schemeClr val="tx2"/>
          </a:solidFill>
          <a:latin typeface="Arial" charset="0"/>
          <a:ea typeface="+mj-ea"/>
          <a:cs typeface="+mj-cs"/>
        </a:defRPr>
      </a:lvl1pPr>
      <a:lvl2pPr algn="l" rtl="0" eaLnBrk="0" fontAlgn="base" hangingPunct="0">
        <a:spcBef>
          <a:spcPct val="0"/>
        </a:spcBef>
        <a:spcAft>
          <a:spcPct val="0"/>
        </a:spcAft>
        <a:defRPr sz="5000">
          <a:solidFill>
            <a:schemeClr val="tx2"/>
          </a:solidFill>
          <a:latin typeface="Arial" charset="0"/>
        </a:defRPr>
      </a:lvl2pPr>
      <a:lvl3pPr algn="l" rtl="0" eaLnBrk="0" fontAlgn="base" hangingPunct="0">
        <a:spcBef>
          <a:spcPct val="0"/>
        </a:spcBef>
        <a:spcAft>
          <a:spcPct val="0"/>
        </a:spcAft>
        <a:defRPr sz="5000">
          <a:solidFill>
            <a:schemeClr val="tx2"/>
          </a:solidFill>
          <a:latin typeface="Arial" charset="0"/>
        </a:defRPr>
      </a:lvl3pPr>
      <a:lvl4pPr algn="l" rtl="0" eaLnBrk="0" fontAlgn="base" hangingPunct="0">
        <a:spcBef>
          <a:spcPct val="0"/>
        </a:spcBef>
        <a:spcAft>
          <a:spcPct val="0"/>
        </a:spcAft>
        <a:defRPr sz="5000">
          <a:solidFill>
            <a:schemeClr val="tx2"/>
          </a:solidFill>
          <a:latin typeface="Arial" charset="0"/>
        </a:defRPr>
      </a:lvl4pPr>
      <a:lvl5pPr algn="l" rtl="0" eaLnBrk="0" fontAlgn="base" hangingPunct="0">
        <a:spcBef>
          <a:spcPct val="0"/>
        </a:spcBef>
        <a:spcAft>
          <a:spcPct val="0"/>
        </a:spcAft>
        <a:defRPr sz="5000">
          <a:solidFill>
            <a:schemeClr val="tx2"/>
          </a:solidFill>
          <a:latin typeface="Arial"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9C007F"/>
        </a:buClr>
        <a:buSzPct val="95000"/>
        <a:buFont typeface="Wingdings 2" pitchFamily="18" charset="2"/>
        <a:buChar char=""/>
        <a:defRPr sz="2600" kern="1200">
          <a:solidFill>
            <a:schemeClr val="tx1"/>
          </a:solidFill>
          <a:latin typeface="Arial" charset="0"/>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Arial" charset="0"/>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Arial" charset="0"/>
          <a:ea typeface="+mn-ea"/>
          <a:cs typeface="+mn-cs"/>
        </a:defRPr>
      </a:lvl3pPr>
      <a:lvl4pPr marL="1187450" indent="-209550" algn="l" rtl="0" eaLnBrk="0" fontAlgn="base" hangingPunct="0">
        <a:spcBef>
          <a:spcPct val="20000"/>
        </a:spcBef>
        <a:spcAft>
          <a:spcPct val="0"/>
        </a:spcAft>
        <a:buClr>
          <a:srgbClr val="9C007F"/>
        </a:buClr>
        <a:buSzPct val="65000"/>
        <a:buFont typeface="Wingdings 2" pitchFamily="18" charset="2"/>
        <a:buChar char=""/>
        <a:defRPr sz="2000" kern="1200">
          <a:solidFill>
            <a:schemeClr val="tx1"/>
          </a:solidFill>
          <a:latin typeface="Arial" charset="0"/>
          <a:ea typeface="+mn-ea"/>
          <a:cs typeface="+mn-cs"/>
        </a:defRPr>
      </a:lvl4pPr>
      <a:lvl5pPr marL="1462088" indent="-209550" algn="l" rtl="0" eaLnBrk="0" fontAlgn="base" hangingPunct="0">
        <a:spcBef>
          <a:spcPct val="20000"/>
        </a:spcBef>
        <a:spcAft>
          <a:spcPct val="0"/>
        </a:spcAft>
        <a:buClr>
          <a:srgbClr val="68007F"/>
        </a:buClr>
        <a:buSzPct val="65000"/>
        <a:buFont typeface="Wingdings 2" pitchFamily="18" charset="2"/>
        <a:buChar char=""/>
        <a:defRPr sz="2000" kern="1200">
          <a:solidFill>
            <a:schemeClr val="tx1"/>
          </a:solidFill>
          <a:latin typeface="Arial" charset="0"/>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ww.cdc.gov/violenceprevention/datasources/nisvs/index.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cdc.gov/violenceprevention/pdf/cdc_nisvs_ipv_report_2013_v17_single_a.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avp.org/wp-content/uploads/2017/04/2015_ncavp_lgbtqipvreport.pdf" TargetMode="External"/><Relationship Id="rId2" Type="http://schemas.openxmlformats.org/officeDocument/2006/relationships/hyperlink" Target="https://avp.org/wp-content/uploads/2017/04/ncavp_2012_ipvreport.final_.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avp.org/wp-content/uploads/2017/04/2015_ncavp_lgbtqipvreport.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fontAlgn="auto" hangingPunct="1">
              <a:spcAft>
                <a:spcPts val="0"/>
              </a:spcAft>
              <a:defRPr/>
            </a:pPr>
            <a:r>
              <a:rPr lang="en-US" dirty="0" smtClean="0">
                <a:solidFill>
                  <a:schemeClr val="accent2">
                    <a:lumMod val="60000"/>
                    <a:lumOff val="40000"/>
                  </a:schemeClr>
                </a:solidFill>
              </a:rPr>
              <a:t>What is Domestic Violence?</a:t>
            </a:r>
            <a:endParaRPr lang="en-US" dirty="0">
              <a:solidFill>
                <a:schemeClr val="accent2">
                  <a:lumMod val="60000"/>
                  <a:lumOff val="40000"/>
                </a:schemeClr>
              </a:solidFill>
            </a:endParaRPr>
          </a:p>
        </p:txBody>
      </p:sp>
      <p:sp>
        <p:nvSpPr>
          <p:cNvPr id="5122" name="Subtitle 2"/>
          <p:cNvSpPr>
            <a:spLocks noGrp="1"/>
          </p:cNvSpPr>
          <p:nvPr>
            <p:ph type="subTitle" idx="1"/>
          </p:nvPr>
        </p:nvSpPr>
        <p:spPr>
          <a:xfrm>
            <a:off x="533400" y="3228975"/>
            <a:ext cx="7854950" cy="1752600"/>
          </a:xfrm>
        </p:spPr>
        <p:txBody>
          <a:bodyPr/>
          <a:lstStyle/>
          <a:p>
            <a:pPr marR="0" eaLnBrk="1" hangingPunct="1">
              <a:lnSpc>
                <a:spcPct val="90000"/>
              </a:lnSpc>
            </a:pPr>
            <a:r>
              <a:rPr lang="en-US" sz="3200" dirty="0" smtClean="0">
                <a:solidFill>
                  <a:schemeClr val="bg1"/>
                </a:solidFill>
                <a:latin typeface="Constantia" pitchFamily="18" charset="0"/>
              </a:rPr>
              <a:t>In the US and more than 80 countries, domestic violence is a crime. It is defined as a pattern of abusive tactics perpetrated by a spouse, partner or significant other, with the goal of establishing or maintaining power and control over the victim.</a:t>
            </a:r>
          </a:p>
        </p:txBody>
      </p:sp>
      <p:sp>
        <p:nvSpPr>
          <p:cNvPr id="3" name="Footer Placeholder 2"/>
          <p:cNvSpPr>
            <a:spLocks noGrp="1"/>
          </p:cNvSpPr>
          <p:nvPr>
            <p:ph type="ftr" sz="quarter" idx="11"/>
          </p:nvPr>
        </p:nvSpPr>
        <p:spPr>
          <a:xfrm>
            <a:off x="4419600" y="6356350"/>
            <a:ext cx="4191000" cy="365125"/>
          </a:xfrm>
        </p:spPr>
        <p:txBody>
          <a:bodyPr/>
          <a:lstStyle/>
          <a:p>
            <a:pPr algn="ctr">
              <a:defRPr/>
            </a:pP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2638" y="457201"/>
            <a:ext cx="7772399" cy="761999"/>
          </a:xfrm>
        </p:spPr>
        <p:txBody>
          <a:bodyPr>
            <a:noAutofit/>
          </a:bodyPr>
          <a:lstStyle/>
          <a:p>
            <a:pPr eaLnBrk="1" fontAlgn="auto" hangingPunct="1">
              <a:spcAft>
                <a:spcPts val="0"/>
              </a:spcAft>
              <a:defRPr/>
            </a:pPr>
            <a:r>
              <a:rPr lang="en-US" sz="4400" dirty="0" smtClean="0"/>
              <a:t>Forms of Domestic Violence</a:t>
            </a:r>
            <a:endParaRPr lang="en-US" sz="4400" dirty="0"/>
          </a:p>
        </p:txBody>
      </p:sp>
      <p:sp>
        <p:nvSpPr>
          <p:cNvPr id="10242" name="Subtitle 2"/>
          <p:cNvSpPr>
            <a:spLocks noGrp="1"/>
          </p:cNvSpPr>
          <p:nvPr>
            <p:ph type="subTitle" idx="1"/>
          </p:nvPr>
        </p:nvSpPr>
        <p:spPr>
          <a:xfrm>
            <a:off x="457200" y="1219200"/>
            <a:ext cx="8305800" cy="6019800"/>
          </a:xfrm>
        </p:spPr>
        <p:txBody>
          <a:bodyPr/>
          <a:lstStyle/>
          <a:p>
            <a:pPr marR="0" algn="l" eaLnBrk="1" hangingPunct="1"/>
            <a:r>
              <a:rPr lang="en-US" sz="3700" dirty="0" smtClean="0">
                <a:solidFill>
                  <a:srgbClr val="840663"/>
                </a:solidFill>
                <a:latin typeface="Constantia" pitchFamily="18" charset="0"/>
                <a:sym typeface="Symbol" pitchFamily="18" charset="2"/>
              </a:rPr>
              <a:t></a:t>
            </a:r>
            <a:r>
              <a:rPr lang="en-US" sz="3200" dirty="0" smtClean="0">
                <a:solidFill>
                  <a:schemeClr val="bg1"/>
                </a:solidFill>
                <a:latin typeface="Constantia" pitchFamily="18" charset="0"/>
                <a:sym typeface="Symbol" pitchFamily="18" charset="2"/>
              </a:rPr>
              <a:t>Psychological and Emotional Abuse</a:t>
            </a:r>
          </a:p>
          <a:p>
            <a:pPr marR="0" algn="l" eaLnBrk="1" hangingPunct="1"/>
            <a:r>
              <a:rPr lang="en-US" sz="2000" dirty="0" smtClean="0">
                <a:solidFill>
                  <a:schemeClr val="bg1"/>
                </a:solidFill>
                <a:latin typeface="Constantia" pitchFamily="18" charset="0"/>
                <a:sym typeface="Symbol" pitchFamily="18" charset="2"/>
              </a:rPr>
              <a:t>The victim is told that they are ugly, fat, hopeless, stupid, a bad parent, </a:t>
            </a:r>
            <a:r>
              <a:rPr lang="en-US" sz="2000" dirty="0" err="1" smtClean="0">
                <a:solidFill>
                  <a:schemeClr val="bg1"/>
                </a:solidFill>
                <a:latin typeface="Constantia" pitchFamily="18" charset="0"/>
                <a:sym typeface="Symbol" pitchFamily="18" charset="2"/>
              </a:rPr>
              <a:t>ect</a:t>
            </a:r>
            <a:r>
              <a:rPr lang="en-US" sz="2000" dirty="0" smtClean="0">
                <a:solidFill>
                  <a:schemeClr val="bg1"/>
                </a:solidFill>
                <a:latin typeface="Constantia" pitchFamily="18" charset="0"/>
                <a:sym typeface="Symbol" pitchFamily="18" charset="2"/>
              </a:rPr>
              <a:t>.</a:t>
            </a:r>
          </a:p>
          <a:p>
            <a:pPr marR="0" algn="l" eaLnBrk="1" hangingPunct="1"/>
            <a:r>
              <a:rPr lang="en-US" sz="2000" dirty="0" smtClean="0">
                <a:solidFill>
                  <a:schemeClr val="bg1"/>
                </a:solidFill>
                <a:latin typeface="Constantia" pitchFamily="18" charset="0"/>
                <a:sym typeface="Symbol" pitchFamily="18" charset="2"/>
              </a:rPr>
              <a:t>Forms of this kind of abuse include stalking, intimidation or emotional blackmail with statements like…”If you really love me, you would…”</a:t>
            </a:r>
            <a:endParaRPr lang="en-US" sz="3700" dirty="0" smtClean="0">
              <a:solidFill>
                <a:schemeClr val="bg1"/>
              </a:solidFill>
              <a:latin typeface="Constantia" pitchFamily="18" charset="0"/>
              <a:sym typeface="Symbol" pitchFamily="18" charset="2"/>
            </a:endParaRPr>
          </a:p>
          <a:p>
            <a:pPr marR="0" algn="l" eaLnBrk="1" hangingPunct="1"/>
            <a:r>
              <a:rPr lang="en-US" sz="3700" dirty="0" smtClean="0">
                <a:solidFill>
                  <a:srgbClr val="840663"/>
                </a:solidFill>
                <a:latin typeface="Constantia" pitchFamily="18" charset="0"/>
                <a:sym typeface="Symbol" pitchFamily="18" charset="2"/>
              </a:rPr>
              <a:t></a:t>
            </a:r>
            <a:r>
              <a:rPr lang="en-US" sz="3200" dirty="0" smtClean="0">
                <a:solidFill>
                  <a:schemeClr val="bg1"/>
                </a:solidFill>
                <a:latin typeface="Constantia" pitchFamily="18" charset="0"/>
                <a:sym typeface="Symbol" pitchFamily="18" charset="2"/>
              </a:rPr>
              <a:t>Social Abuse</a:t>
            </a:r>
          </a:p>
          <a:p>
            <a:pPr marR="0" algn="l" eaLnBrk="1" hangingPunct="1"/>
            <a:r>
              <a:rPr lang="en-US" sz="2000" dirty="0" smtClean="0">
                <a:solidFill>
                  <a:schemeClr val="bg1"/>
                </a:solidFill>
                <a:latin typeface="Constantia" pitchFamily="18" charset="0"/>
                <a:sym typeface="Symbol" pitchFamily="18" charset="2"/>
              </a:rPr>
              <a:t>The victim is not allowed to see the people they want to see, or doesn’t see family or friends because it isn’t worth all the argument</a:t>
            </a:r>
          </a:p>
          <a:p>
            <a:pPr marR="0" algn="l" eaLnBrk="1" hangingPunct="1"/>
            <a:r>
              <a:rPr lang="en-US" sz="3700" dirty="0" smtClean="0">
                <a:solidFill>
                  <a:srgbClr val="840663"/>
                </a:solidFill>
                <a:latin typeface="Constantia" pitchFamily="18" charset="0"/>
                <a:sym typeface="Symbol" pitchFamily="18" charset="2"/>
              </a:rPr>
              <a:t></a:t>
            </a:r>
            <a:r>
              <a:rPr lang="en-US" sz="3200" dirty="0" smtClean="0">
                <a:solidFill>
                  <a:schemeClr val="bg1"/>
                </a:solidFill>
                <a:latin typeface="Constantia" pitchFamily="18" charset="0"/>
                <a:sym typeface="Symbol" pitchFamily="18" charset="2"/>
              </a:rPr>
              <a:t>Financial Abuse</a:t>
            </a:r>
          </a:p>
          <a:p>
            <a:pPr marR="0" algn="l" eaLnBrk="1" hangingPunct="1"/>
            <a:r>
              <a:rPr lang="en-US" sz="2000" dirty="0" smtClean="0">
                <a:solidFill>
                  <a:schemeClr val="bg1"/>
                </a:solidFill>
                <a:latin typeface="Constantia" pitchFamily="18" charset="0"/>
                <a:sym typeface="Symbol" pitchFamily="18" charset="2"/>
              </a:rPr>
              <a:t>The victim is not given enough money to feed and clothe </a:t>
            </a:r>
            <a:r>
              <a:rPr lang="en-US" sz="2000" dirty="0" err="1" smtClean="0">
                <a:solidFill>
                  <a:schemeClr val="bg1"/>
                </a:solidFill>
                <a:latin typeface="Constantia" pitchFamily="18" charset="0"/>
                <a:sym typeface="Symbol" pitchFamily="18" charset="2"/>
              </a:rPr>
              <a:t>themself</a:t>
            </a:r>
            <a:r>
              <a:rPr lang="en-US" sz="2000" dirty="0" smtClean="0">
                <a:solidFill>
                  <a:schemeClr val="bg1"/>
                </a:solidFill>
                <a:latin typeface="Constantia" pitchFamily="18" charset="0"/>
                <a:sym typeface="Symbol" pitchFamily="18" charset="2"/>
              </a:rPr>
              <a:t> or the children and/or receives no money for paying bills but is expected to make ends meet. The victim may also be forced to hand over their money or is prevented by their perpetrator from getting or keeping a job.</a:t>
            </a:r>
          </a:p>
        </p:txBody>
      </p:sp>
      <p:sp>
        <p:nvSpPr>
          <p:cNvPr id="3" name="Footer Placeholder 2"/>
          <p:cNvSpPr>
            <a:spLocks noGrp="1"/>
          </p:cNvSpPr>
          <p:nvPr>
            <p:ph type="ftr" sz="quarter" idx="11"/>
          </p:nvPr>
        </p:nvSpPr>
        <p:spPr>
          <a:xfrm>
            <a:off x="2667000" y="6356350"/>
            <a:ext cx="6096000" cy="365125"/>
          </a:xfrm>
        </p:spPr>
        <p:txBody>
          <a:bodyPr/>
          <a:lstStyle/>
          <a:p>
            <a:pPr>
              <a:defRPr/>
            </a:pPr>
            <a:r>
              <a:rPr lang="en-US" dirty="0"/>
              <a:t> Information for this power point was obtained from Avon Foundation for Women, domestic violence resource guide.</a:t>
            </a:r>
          </a:p>
          <a:p>
            <a:pPr>
              <a:defRPr/>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p:cNvSpPr>
          <p:nvPr>
            <p:ph type="title" idx="4294967295"/>
          </p:nvPr>
        </p:nvSpPr>
        <p:spPr>
          <a:xfrm>
            <a:off x="533400" y="533400"/>
            <a:ext cx="8229600" cy="1143000"/>
          </a:xfrm>
        </p:spPr>
        <p:txBody>
          <a:bodyPr/>
          <a:lstStyle/>
          <a:p>
            <a:pPr eaLnBrk="1" hangingPunct="1"/>
            <a:r>
              <a:rPr lang="en-US" smtClean="0">
                <a:solidFill>
                  <a:srgbClr val="840663"/>
                </a:solidFill>
                <a:latin typeface="Calibri" pitchFamily="34" charset="0"/>
              </a:rPr>
              <a:t>Forms of Domestic Violence</a:t>
            </a:r>
          </a:p>
        </p:txBody>
      </p:sp>
      <p:sp>
        <p:nvSpPr>
          <p:cNvPr id="11266" name="Rectangle 3"/>
          <p:cNvSpPr>
            <a:spLocks noGrp="1"/>
          </p:cNvSpPr>
          <p:nvPr>
            <p:ph type="body" idx="4294967295"/>
          </p:nvPr>
        </p:nvSpPr>
        <p:spPr>
          <a:xfrm>
            <a:off x="609600" y="1905000"/>
            <a:ext cx="8229600" cy="4389438"/>
          </a:xfrm>
        </p:spPr>
        <p:txBody>
          <a:bodyPr/>
          <a:lstStyle/>
          <a:p>
            <a:pPr eaLnBrk="1" hangingPunct="1">
              <a:buFont typeface="Wingdings 2" pitchFamily="18" charset="2"/>
              <a:buChar char="¿"/>
            </a:pPr>
            <a:r>
              <a:rPr lang="en-US" sz="3700" dirty="0" smtClean="0">
                <a:solidFill>
                  <a:schemeClr val="bg1"/>
                </a:solidFill>
                <a:latin typeface="Constantia" pitchFamily="18" charset="0"/>
                <a:sym typeface="Symbol" pitchFamily="18" charset="2"/>
              </a:rPr>
              <a:t>Physical Abuse</a:t>
            </a:r>
          </a:p>
          <a:p>
            <a:pPr eaLnBrk="1" hangingPunct="1">
              <a:buFont typeface="Wingdings 2" pitchFamily="18" charset="2"/>
              <a:buNone/>
            </a:pPr>
            <a:r>
              <a:rPr lang="en-US" sz="2000" dirty="0" smtClean="0">
                <a:solidFill>
                  <a:schemeClr val="bg1"/>
                </a:solidFill>
                <a:latin typeface="Constantia" pitchFamily="18" charset="0"/>
                <a:sym typeface="Symbol" pitchFamily="18" charset="2"/>
              </a:rPr>
              <a:t>The victim is pushed, shoved, slapped, hit, punched or kicked, or objects are used as weapons against her. This is the most obvious form of domestic violence.</a:t>
            </a:r>
          </a:p>
          <a:p>
            <a:pPr eaLnBrk="1" hangingPunct="1">
              <a:buFont typeface="Wingdings 2" pitchFamily="18" charset="2"/>
              <a:buChar char="¿"/>
            </a:pPr>
            <a:r>
              <a:rPr lang="en-US" sz="3700" dirty="0" smtClean="0">
                <a:solidFill>
                  <a:schemeClr val="bg1"/>
                </a:solidFill>
                <a:latin typeface="Constantia" pitchFamily="18" charset="0"/>
                <a:sym typeface="Symbol" pitchFamily="18" charset="2"/>
              </a:rPr>
              <a:t>Sexual Abuse</a:t>
            </a:r>
          </a:p>
          <a:p>
            <a:pPr lvl="1" eaLnBrk="1" hangingPunct="1">
              <a:buFont typeface="Wingdings 2" pitchFamily="18" charset="2"/>
              <a:buNone/>
            </a:pPr>
            <a:r>
              <a:rPr lang="en-US" sz="1800" dirty="0" smtClean="0">
                <a:solidFill>
                  <a:schemeClr val="bg1"/>
                </a:solidFill>
                <a:latin typeface="Constantia" pitchFamily="18" charset="0"/>
                <a:sym typeface="Symbol" pitchFamily="18" charset="2"/>
              </a:rPr>
              <a:t>The victim is pressured or forced to participate in sexual activities against their will.</a:t>
            </a:r>
          </a:p>
          <a:p>
            <a:pPr eaLnBrk="1" hangingPunct="1"/>
            <a:endParaRPr lang="en-US" sz="2000" dirty="0" smtClean="0">
              <a:solidFill>
                <a:schemeClr val="bg1"/>
              </a:solidFill>
              <a:latin typeface="Constantia" pitchFamily="18" charset="0"/>
              <a:sym typeface="Symbol" pitchFamily="18" charset="2"/>
            </a:endParaRPr>
          </a:p>
          <a:p>
            <a:pPr lvl="1" eaLnBrk="1" hangingPunct="1">
              <a:buFont typeface="Wingdings 2" pitchFamily="18" charset="2"/>
              <a:buNone/>
            </a:pPr>
            <a:r>
              <a:rPr lang="en-US" sz="1800" dirty="0" smtClean="0">
                <a:solidFill>
                  <a:schemeClr val="bg1"/>
                </a:solidFill>
                <a:latin typeface="Constantia" pitchFamily="18" charset="0"/>
                <a:sym typeface="Symbol" pitchFamily="18" charset="2"/>
              </a:rPr>
              <a:t>Although both women and men can be victims, for ease of communication, the text throughout this guide uses ”she” in many instances. This does not indicate that abuse is limited to women</a:t>
            </a:r>
            <a:r>
              <a:rPr lang="en-US" sz="1800" dirty="0" smtClean="0">
                <a:solidFill>
                  <a:srgbClr val="E4E4E4"/>
                </a:solidFill>
                <a:latin typeface="Constantia" pitchFamily="18" charset="0"/>
                <a:sym typeface="Symbol" pitchFamily="18" charset="2"/>
              </a:rPr>
              <a:t>.</a:t>
            </a:r>
          </a:p>
          <a:p>
            <a:pPr eaLnBrk="1" hangingPunct="1"/>
            <a:endParaRPr lang="en-US" sz="2000" dirty="0" smtClean="0">
              <a:solidFill>
                <a:srgbClr val="AB0043"/>
              </a:solidFill>
              <a:latin typeface="Constantia" pitchFamily="18" charset="0"/>
              <a:sym typeface="Symbol" pitchFamily="18" charset="2"/>
            </a:endParaRPr>
          </a:p>
          <a:p>
            <a:pPr eaLnBrk="1" hangingPunct="1"/>
            <a:endParaRPr lang="en-US" sz="2000" dirty="0" smtClean="0">
              <a:solidFill>
                <a:srgbClr val="AB0043"/>
              </a:solidFill>
              <a:latin typeface="Constantia" pitchFamily="18" charset="0"/>
              <a:sym typeface="Symbol" pitchFamily="18" charset="2"/>
            </a:endParaRPr>
          </a:p>
          <a:p>
            <a:pPr eaLnBrk="1" hangingPunct="1"/>
            <a:r>
              <a:rPr lang="en-US" sz="2200" dirty="0" smtClean="0">
                <a:latin typeface="Constantia" pitchFamily="18" charset="0"/>
              </a:rPr>
              <a:t> </a:t>
            </a:r>
          </a:p>
        </p:txBody>
      </p:sp>
      <p:sp>
        <p:nvSpPr>
          <p:cNvPr id="2" name="Footer Placeholder 1"/>
          <p:cNvSpPr>
            <a:spLocks noGrp="1"/>
          </p:cNvSpPr>
          <p:nvPr>
            <p:ph type="ftr" sz="quarter" idx="11"/>
          </p:nvPr>
        </p:nvSpPr>
        <p:spPr>
          <a:xfrm>
            <a:off x="2667000" y="6356350"/>
            <a:ext cx="5791200" cy="365125"/>
          </a:xfrm>
        </p:spPr>
        <p:txBody>
          <a:bodyPr/>
          <a:lstStyle/>
          <a:p>
            <a:pPr>
              <a:defRPr/>
            </a:pPr>
            <a:r>
              <a:rPr lang="en-US" dirty="0"/>
              <a:t> Information for this power point was obtained from Avon Foundation for Women, domestic violence resource guide.</a:t>
            </a:r>
          </a:p>
          <a:p>
            <a:pPr>
              <a:defRPr/>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914400"/>
            <a:ext cx="7772400" cy="1066800"/>
          </a:xfrm>
        </p:spPr>
        <p:txBody>
          <a:bodyPr/>
          <a:lstStyle/>
          <a:p>
            <a:pPr algn="r"/>
            <a:r>
              <a:rPr lang="en-US" sz="2800" dirty="0" smtClean="0">
                <a:solidFill>
                  <a:schemeClr val="accent4"/>
                </a:solidFill>
                <a:effectLst/>
                <a:latin typeface="Constantia" panose="02030602050306030303" pitchFamily="18" charset="0"/>
              </a:rPr>
              <a:t>Five </a:t>
            </a:r>
            <a:r>
              <a:rPr lang="en-US" sz="2800" dirty="0">
                <a:solidFill>
                  <a:schemeClr val="accent4"/>
                </a:solidFill>
                <a:effectLst/>
                <a:latin typeface="Constantia" panose="02030602050306030303" pitchFamily="18" charset="0"/>
              </a:rPr>
              <a:t>types of </a:t>
            </a:r>
            <a:r>
              <a:rPr lang="en-US" sz="2800" dirty="0" smtClean="0">
                <a:solidFill>
                  <a:schemeClr val="accent4"/>
                </a:solidFill>
                <a:effectLst/>
                <a:latin typeface="Constantia" panose="02030602050306030303" pitchFamily="18" charset="0"/>
              </a:rPr>
              <a:t>IPV,(Interpersonal Violence) </a:t>
            </a:r>
            <a:endParaRPr lang="en-US" sz="2800" dirty="0">
              <a:solidFill>
                <a:schemeClr val="accent4"/>
              </a:solidFill>
              <a:latin typeface="Constantia" panose="02030602050306030303" pitchFamily="18" charset="0"/>
            </a:endParaRPr>
          </a:p>
        </p:txBody>
      </p:sp>
      <p:sp>
        <p:nvSpPr>
          <p:cNvPr id="3" name="Text Placeholder 2"/>
          <p:cNvSpPr>
            <a:spLocks noGrp="1"/>
          </p:cNvSpPr>
          <p:nvPr>
            <p:ph type="body" idx="1"/>
          </p:nvPr>
        </p:nvSpPr>
        <p:spPr>
          <a:xfrm>
            <a:off x="530352" y="2209800"/>
            <a:ext cx="7772400" cy="2514600"/>
          </a:xfrm>
        </p:spPr>
        <p:txBody>
          <a:bodyPr/>
          <a:lstStyle/>
          <a:p>
            <a:pPr lvl="0"/>
            <a:r>
              <a:rPr lang="en-US" b="1" dirty="0" smtClean="0">
                <a:solidFill>
                  <a:schemeClr val="bg1"/>
                </a:solidFill>
                <a:latin typeface="Constantia" panose="02030602050306030303" pitchFamily="18" charset="0"/>
              </a:rPr>
              <a:t>Sexual </a:t>
            </a:r>
            <a:r>
              <a:rPr lang="en-US" b="1" dirty="0">
                <a:solidFill>
                  <a:schemeClr val="bg1"/>
                </a:solidFill>
                <a:latin typeface="Constantia" panose="02030602050306030303" pitchFamily="18" charset="0"/>
              </a:rPr>
              <a:t>violence </a:t>
            </a:r>
            <a:r>
              <a:rPr lang="en-US" dirty="0">
                <a:solidFill>
                  <a:schemeClr val="bg1"/>
                </a:solidFill>
                <a:latin typeface="Constantia" panose="02030602050306030303" pitchFamily="18" charset="0"/>
              </a:rPr>
              <a:t>includes rape, being made to penetrate someone else, sexual coercion, unwanted sexual contact, and </a:t>
            </a:r>
            <a:r>
              <a:rPr lang="en-US" dirty="0" smtClean="0">
                <a:solidFill>
                  <a:schemeClr val="bg1"/>
                </a:solidFill>
                <a:latin typeface="Constantia" panose="02030602050306030303" pitchFamily="18" charset="0"/>
              </a:rPr>
              <a:t>non-contact </a:t>
            </a:r>
            <a:r>
              <a:rPr lang="en-US" dirty="0">
                <a:solidFill>
                  <a:schemeClr val="bg1"/>
                </a:solidFill>
                <a:latin typeface="Constantia" panose="02030602050306030303" pitchFamily="18" charset="0"/>
              </a:rPr>
              <a:t>unwanted sexual experiences. Contact sexual violence (SV) is a combined measure that includes rape, being made to penetrate someone else, sexual coercion, and/or unwanted sexual contact</a:t>
            </a:r>
            <a:r>
              <a:rPr lang="en-US" dirty="0" smtClean="0">
                <a:solidFill>
                  <a:schemeClr val="bg1"/>
                </a:solidFill>
                <a:latin typeface="Constantia" panose="02030602050306030303" pitchFamily="18" charset="0"/>
              </a:rPr>
              <a:t>.</a:t>
            </a:r>
          </a:p>
          <a:p>
            <a:pPr lvl="0"/>
            <a:endParaRPr lang="en-US" dirty="0">
              <a:solidFill>
                <a:schemeClr val="bg1"/>
              </a:solidFill>
              <a:latin typeface="Constantia" panose="02030602050306030303" pitchFamily="18" charset="0"/>
            </a:endParaRPr>
          </a:p>
          <a:p>
            <a:pPr lvl="0"/>
            <a:r>
              <a:rPr lang="en-US" b="1" dirty="0">
                <a:solidFill>
                  <a:schemeClr val="bg1"/>
                </a:solidFill>
                <a:latin typeface="Constantia" panose="02030602050306030303" pitchFamily="18" charset="0"/>
              </a:rPr>
              <a:t>Stalking </a:t>
            </a:r>
            <a:r>
              <a:rPr lang="en-US" dirty="0">
                <a:solidFill>
                  <a:schemeClr val="bg1"/>
                </a:solidFill>
                <a:latin typeface="Constantia" panose="02030602050306030303" pitchFamily="18" charset="0"/>
              </a:rPr>
              <a:t>victimization involves a pattern of harassing or threatening tactics used by a perpetrator that is both unwanted and causes fear or safety concerns in the victim</a:t>
            </a:r>
            <a:r>
              <a:rPr lang="en-US" dirty="0">
                <a:solidFill>
                  <a:schemeClr val="bg1"/>
                </a:solidFill>
              </a:rPr>
              <a:t>.</a:t>
            </a:r>
          </a:p>
          <a:p>
            <a:endParaRPr lang="en-US" dirty="0">
              <a:solidFill>
                <a:schemeClr val="bg1"/>
              </a:solidFill>
            </a:endParaRPr>
          </a:p>
        </p:txBody>
      </p:sp>
      <p:sp>
        <p:nvSpPr>
          <p:cNvPr id="4" name="Footer Placeholder 3"/>
          <p:cNvSpPr>
            <a:spLocks noGrp="1"/>
          </p:cNvSpPr>
          <p:nvPr>
            <p:ph type="ftr" sz="quarter" idx="11"/>
          </p:nvPr>
        </p:nvSpPr>
        <p:spPr>
          <a:xfrm>
            <a:off x="2667000" y="6356350"/>
            <a:ext cx="6172200" cy="365125"/>
          </a:xfrm>
        </p:spPr>
        <p:txBody>
          <a:bodyPr/>
          <a:lstStyle/>
          <a:p>
            <a:r>
              <a:rPr lang="en-US"/>
              <a:t>CDC</a:t>
            </a:r>
          </a:p>
          <a:p>
            <a:r>
              <a:rPr lang="en-US" dirty="0"/>
              <a:t>https://www.cdc.gov/violenceprevention/datasources/nisvs/FAQ.html</a:t>
            </a:r>
          </a:p>
          <a:p>
            <a:pPr>
              <a:defRPr/>
            </a:pPr>
            <a:endParaRPr lang="en-US" dirty="0"/>
          </a:p>
        </p:txBody>
      </p:sp>
    </p:spTree>
    <p:extLst>
      <p:ext uri="{BB962C8B-B14F-4D97-AF65-F5344CB8AC3E}">
        <p14:creationId xmlns:p14="http://schemas.microsoft.com/office/powerpoint/2010/main" val="2009552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530352" y="1143000"/>
            <a:ext cx="7772400" cy="533400"/>
          </a:xfrm>
        </p:spPr>
        <p:txBody>
          <a:bodyPr/>
          <a:lstStyle/>
          <a:p>
            <a:r>
              <a:rPr lang="en-US" dirty="0" smtClean="0"/>
              <a:t>.</a:t>
            </a:r>
            <a:endParaRPr lang="en-US" dirty="0"/>
          </a:p>
        </p:txBody>
      </p:sp>
      <p:sp>
        <p:nvSpPr>
          <p:cNvPr id="3" name="Text Placeholder 2"/>
          <p:cNvSpPr>
            <a:spLocks noGrp="1"/>
          </p:cNvSpPr>
          <p:nvPr>
            <p:ph type="body" idx="1"/>
          </p:nvPr>
        </p:nvSpPr>
        <p:spPr>
          <a:xfrm>
            <a:off x="530352" y="381000"/>
            <a:ext cx="7772400" cy="3833376"/>
          </a:xfrm>
        </p:spPr>
        <p:txBody>
          <a:bodyPr/>
          <a:lstStyle/>
          <a:p>
            <a:pPr lvl="0"/>
            <a:r>
              <a:rPr lang="en-US" b="1" dirty="0">
                <a:solidFill>
                  <a:schemeClr val="bg1"/>
                </a:solidFill>
                <a:latin typeface="Constantia" panose="02030602050306030303" pitchFamily="18" charset="0"/>
              </a:rPr>
              <a:t>Physical violence </a:t>
            </a:r>
            <a:r>
              <a:rPr lang="en-US" dirty="0">
                <a:solidFill>
                  <a:schemeClr val="bg1"/>
                </a:solidFill>
                <a:latin typeface="Constantia" panose="02030602050306030303" pitchFamily="18" charset="0"/>
              </a:rPr>
              <a:t>includes a range of behaviors from slapping, pushing or shoving to severe acts that include hit with a fist or something hard, kicked, hurt by pulling hair, slammed against something, tried to hurt by choking or suffocating, beaten, burned on purpose, used a knife or gun.</a:t>
            </a:r>
          </a:p>
          <a:p>
            <a:pPr lvl="0"/>
            <a:r>
              <a:rPr lang="en-US" b="1" dirty="0">
                <a:solidFill>
                  <a:schemeClr val="bg1"/>
                </a:solidFill>
                <a:latin typeface="Constantia" panose="02030602050306030303" pitchFamily="18" charset="0"/>
              </a:rPr>
              <a:t>Psychological aggression </a:t>
            </a:r>
            <a:r>
              <a:rPr lang="en-US" dirty="0">
                <a:solidFill>
                  <a:schemeClr val="bg1"/>
                </a:solidFill>
                <a:latin typeface="Constantia" panose="02030602050306030303" pitchFamily="18" charset="0"/>
              </a:rPr>
              <a:t>includes expressive aggression (such as name calling, insulting or humiliating an intimate partner) and coercive control, which includes behaviors that are intended to monitor and control or threaten an intimate partner.</a:t>
            </a:r>
          </a:p>
          <a:p>
            <a:pPr lvl="0"/>
            <a:r>
              <a:rPr lang="en-US" b="1" dirty="0">
                <a:solidFill>
                  <a:schemeClr val="bg1"/>
                </a:solidFill>
                <a:latin typeface="Constantia" panose="02030602050306030303" pitchFamily="18" charset="0"/>
              </a:rPr>
              <a:t>Control of reproductive or sexual health </a:t>
            </a:r>
            <a:r>
              <a:rPr lang="en-US" dirty="0">
                <a:solidFill>
                  <a:schemeClr val="bg1"/>
                </a:solidFill>
                <a:latin typeface="Constantia" panose="02030602050306030303" pitchFamily="18" charset="0"/>
              </a:rPr>
              <a:t>includes the refusal by an intimate partner to use a condom. For a woman, it also includes times when a partner tried to get her pregnant when she did not want to become pregnant. For a man, it also includes times when a partner tried to get pregnant when the man did not want her to become pregnant.</a:t>
            </a:r>
          </a:p>
          <a:p>
            <a:r>
              <a:rPr lang="en-US" dirty="0" smtClean="0"/>
              <a:t>.</a:t>
            </a:r>
            <a:endParaRPr lang="en-US" dirty="0"/>
          </a:p>
        </p:txBody>
      </p:sp>
      <p:sp>
        <p:nvSpPr>
          <p:cNvPr id="4" name="Footer Placeholder 3"/>
          <p:cNvSpPr>
            <a:spLocks noGrp="1"/>
          </p:cNvSpPr>
          <p:nvPr>
            <p:ph type="ftr" sz="quarter" idx="11"/>
          </p:nvPr>
        </p:nvSpPr>
        <p:spPr>
          <a:xfrm>
            <a:off x="2667000" y="6356350"/>
            <a:ext cx="6019800" cy="365125"/>
          </a:xfrm>
        </p:spPr>
        <p:txBody>
          <a:bodyPr/>
          <a:lstStyle/>
          <a:p>
            <a:r>
              <a:rPr lang="en-US" dirty="0"/>
              <a:t>CDC</a:t>
            </a:r>
          </a:p>
          <a:p>
            <a:r>
              <a:rPr lang="en-US" dirty="0"/>
              <a:t>https://www.cdc.gov/violenceprevention/datasources/nisvs/FAQ.html</a:t>
            </a:r>
          </a:p>
          <a:p>
            <a:pPr>
              <a:defRPr/>
            </a:pPr>
            <a:endParaRPr lang="en-US" dirty="0"/>
          </a:p>
        </p:txBody>
      </p:sp>
    </p:spTree>
    <p:extLst>
      <p:ext uri="{BB962C8B-B14F-4D97-AF65-F5344CB8AC3E}">
        <p14:creationId xmlns:p14="http://schemas.microsoft.com/office/powerpoint/2010/main" val="40712074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ubtitle 16"/>
          <p:cNvSpPr>
            <a:spLocks noGrp="1"/>
          </p:cNvSpPr>
          <p:nvPr>
            <p:ph type="subTitle" idx="1"/>
          </p:nvPr>
        </p:nvSpPr>
        <p:spPr>
          <a:xfrm>
            <a:off x="2057400" y="3276600"/>
            <a:ext cx="5181600" cy="1704975"/>
          </a:xfrm>
        </p:spPr>
        <p:txBody>
          <a:bodyPr/>
          <a:lstStyle/>
          <a:p>
            <a:pPr marR="0"/>
            <a:endParaRPr lang="en-US" smtClean="0"/>
          </a:p>
        </p:txBody>
      </p:sp>
      <p:pic>
        <p:nvPicPr>
          <p:cNvPr id="12290" name="Picture 7"/>
          <p:cNvPicPr>
            <a:picLocks noChangeAspect="1" noChangeArrowheads="1"/>
          </p:cNvPicPr>
          <p:nvPr/>
        </p:nvPicPr>
        <p:blipFill>
          <a:blip r:embed="rId2"/>
          <a:srcRect/>
          <a:stretch>
            <a:fillRect/>
          </a:stretch>
        </p:blipFill>
        <p:spPr bwMode="auto">
          <a:xfrm>
            <a:off x="2057400" y="1066800"/>
            <a:ext cx="5162550" cy="5400675"/>
          </a:xfrm>
          <a:prstGeom prst="rect">
            <a:avLst/>
          </a:prstGeom>
          <a:noFill/>
          <a:ln w="9525">
            <a:noFill/>
            <a:miter lim="800000"/>
            <a:headEnd/>
            <a:tailEnd/>
          </a:ln>
        </p:spPr>
      </p:pic>
      <p:sp>
        <p:nvSpPr>
          <p:cNvPr id="7" name="Title 4"/>
          <p:cNvSpPr txBox="1">
            <a:spLocks/>
          </p:cNvSpPr>
          <p:nvPr/>
        </p:nvSpPr>
        <p:spPr bwMode="auto">
          <a:xfrm>
            <a:off x="1752600" y="914400"/>
            <a:ext cx="5638800" cy="4876800"/>
          </a:xfrm>
          <a:prstGeom prst="rect">
            <a:avLst/>
          </a:prstGeom>
          <a:noFill/>
          <a:ln w="9525">
            <a:noFill/>
            <a:miter lim="800000"/>
            <a:headEnd/>
            <a:tailEnd/>
          </a:ln>
        </p:spPr>
        <p:txBody>
          <a:bodyPr lIns="0" tIns="0" rIns="18288" bIns="0" anchor="b">
            <a:normAutofit/>
            <a:scene3d>
              <a:camera prst="orthographicFront"/>
              <a:lightRig rig="freezing" dir="t">
                <a:rot lat="0" lon="0" rev="5640000"/>
              </a:lightRig>
            </a:scene3d>
            <a:sp3d prstMaterial="flat">
              <a:bevelT w="38100" h="38100"/>
              <a:contourClr>
                <a:schemeClr val="tx2"/>
              </a:contourClr>
            </a:sp3d>
          </a:bodyPr>
          <a:lstStyle/>
          <a:p>
            <a:pPr algn="r" eaLnBrk="0" hangingPunct="0">
              <a:defRPr/>
            </a:pPr>
            <a:endParaRPr lang="en-US" sz="5600" b="1" dirty="0">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endParaRPr>
          </a:p>
        </p:txBody>
      </p:sp>
      <p:pic>
        <p:nvPicPr>
          <p:cNvPr id="12292" name="Picture 7"/>
          <p:cNvPicPr>
            <a:picLocks noChangeAspect="1" noChangeArrowheads="1"/>
          </p:cNvPicPr>
          <p:nvPr/>
        </p:nvPicPr>
        <p:blipFill>
          <a:blip r:embed="rId2"/>
          <a:srcRect/>
          <a:stretch>
            <a:fillRect/>
          </a:stretch>
        </p:blipFill>
        <p:spPr bwMode="auto">
          <a:xfrm>
            <a:off x="1828800" y="990600"/>
            <a:ext cx="5543550" cy="5629275"/>
          </a:xfrm>
          <a:prstGeom prst="rect">
            <a:avLst/>
          </a:prstGeom>
          <a:noFill/>
          <a:ln w="9525">
            <a:noFill/>
            <a:miter lim="800000"/>
            <a:headEnd/>
            <a:tailEnd/>
          </a:ln>
        </p:spPr>
      </p:pic>
      <p:sp>
        <p:nvSpPr>
          <p:cNvPr id="2" name="Footer Placeholder 1"/>
          <p:cNvSpPr>
            <a:spLocks noGrp="1"/>
          </p:cNvSpPr>
          <p:nvPr>
            <p:ph type="ftr" sz="quarter" idx="11"/>
          </p:nvPr>
        </p:nvSpPr>
        <p:spPr>
          <a:xfrm>
            <a:off x="4724400" y="6356350"/>
            <a:ext cx="2667000" cy="365125"/>
          </a:xfrm>
        </p:spPr>
        <p:txBody>
          <a:bodyPr/>
          <a:lstStyle/>
          <a:p>
            <a:pPr>
              <a:defRPr/>
            </a:pPr>
            <a:r>
              <a:rPr lang="en-US" dirty="0" smtClean="0">
                <a:solidFill>
                  <a:schemeClr val="bg1"/>
                </a:solidFill>
              </a:rPr>
              <a:t>Domestic Abuse intervention project </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685799"/>
          </a:xfrm>
        </p:spPr>
        <p:txBody>
          <a:bodyPr>
            <a:normAutofit fontScale="90000"/>
          </a:bodyPr>
          <a:lstStyle/>
          <a:p>
            <a:pPr eaLnBrk="1" fontAlgn="auto" hangingPunct="1">
              <a:spcAft>
                <a:spcPts val="0"/>
              </a:spcAft>
              <a:defRPr/>
            </a:pPr>
            <a:r>
              <a:rPr lang="en-US" sz="4800" dirty="0" smtClean="0">
                <a:solidFill>
                  <a:schemeClr val="accent2">
                    <a:lumMod val="60000"/>
                    <a:lumOff val="40000"/>
                  </a:schemeClr>
                </a:solidFill>
              </a:rPr>
              <a:t>Why Does The Victim Stay?</a:t>
            </a:r>
            <a:endParaRPr lang="en-US" sz="4800" dirty="0">
              <a:solidFill>
                <a:schemeClr val="accent2">
                  <a:lumMod val="60000"/>
                  <a:lumOff val="40000"/>
                </a:schemeClr>
              </a:solidFill>
            </a:endParaRPr>
          </a:p>
        </p:txBody>
      </p:sp>
      <p:sp>
        <p:nvSpPr>
          <p:cNvPr id="13314" name="Subtitle 2"/>
          <p:cNvSpPr>
            <a:spLocks noGrp="1"/>
          </p:cNvSpPr>
          <p:nvPr>
            <p:ph type="subTitle" idx="1"/>
          </p:nvPr>
        </p:nvSpPr>
        <p:spPr>
          <a:xfrm>
            <a:off x="762000" y="914400"/>
            <a:ext cx="7848600" cy="5486400"/>
          </a:xfrm>
        </p:spPr>
        <p:txBody>
          <a:bodyPr/>
          <a:lstStyle/>
          <a:p>
            <a:pPr marR="0" algn="l" eaLnBrk="1" hangingPunct="1"/>
            <a:endParaRPr lang="en-US" sz="1300" dirty="0" smtClean="0">
              <a:latin typeface="Constantia" pitchFamily="18" charset="0"/>
            </a:endParaRPr>
          </a:p>
          <a:p>
            <a:pPr marR="0" algn="l" eaLnBrk="1" hangingPunct="1"/>
            <a:r>
              <a:rPr lang="en-US" sz="1900" dirty="0" smtClean="0">
                <a:latin typeface="Constantia" pitchFamily="18" charset="0"/>
              </a:rPr>
              <a:t>The reasons for staying in an abusive relationship are complex. Often there are many aspects to the relationship that do not allow the victim to leave. Most often, she is afraid and fears for the safety of herself and her children. Some reasons victims don’t leave include:</a:t>
            </a:r>
          </a:p>
          <a:p>
            <a:pPr marR="0" algn="l" eaLnBrk="1" hangingPunct="1"/>
            <a:r>
              <a:rPr lang="en-US" sz="1900" dirty="0" smtClean="0">
                <a:latin typeface="Constantia" pitchFamily="18" charset="0"/>
              </a:rPr>
              <a:t>	</a:t>
            </a:r>
          </a:p>
          <a:p>
            <a:pPr marR="0" algn="l" eaLnBrk="1" hangingPunct="1">
              <a:buFont typeface="Constantia" pitchFamily="18" charset="0"/>
              <a:buChar char="•"/>
            </a:pPr>
            <a:r>
              <a:rPr lang="en-US" sz="2000" dirty="0" smtClean="0">
                <a:solidFill>
                  <a:schemeClr val="bg1"/>
                </a:solidFill>
                <a:latin typeface="Constantia" pitchFamily="18" charset="0"/>
                <a:sym typeface="Symbol" pitchFamily="18" charset="2"/>
              </a:rPr>
              <a:t> She fears she will lose custody of her children, or she fears the abuser   will cause emotional or physical harm to her children if she tries to leave.</a:t>
            </a:r>
          </a:p>
          <a:p>
            <a:pPr marR="0" algn="l" eaLnBrk="1" hangingPunct="1">
              <a:buFont typeface="Arial" charset="0"/>
              <a:buChar char="•"/>
            </a:pPr>
            <a:r>
              <a:rPr lang="en-US" sz="2000" dirty="0" smtClean="0">
                <a:solidFill>
                  <a:schemeClr val="bg1"/>
                </a:solidFill>
                <a:latin typeface="Constantia" pitchFamily="18" charset="0"/>
                <a:sym typeface="Symbol" pitchFamily="18" charset="2"/>
              </a:rPr>
              <a:t>She may have limited financial resources or lack access to alternative support  or skills to secure work.</a:t>
            </a:r>
          </a:p>
          <a:p>
            <a:pPr marR="0" algn="l" eaLnBrk="1" hangingPunct="1">
              <a:buFont typeface="Arial" charset="0"/>
              <a:buChar char="•"/>
            </a:pPr>
            <a:r>
              <a:rPr lang="en-US" sz="2000" dirty="0" smtClean="0">
                <a:solidFill>
                  <a:schemeClr val="bg1"/>
                </a:solidFill>
                <a:latin typeface="Constantia" pitchFamily="18" charset="0"/>
                <a:sym typeface="Symbol" pitchFamily="18" charset="2"/>
              </a:rPr>
              <a:t>Religious beliefs may stand in the way; a religious community may not support a victim who leaves or seeks divorce.</a:t>
            </a:r>
          </a:p>
          <a:p>
            <a:pPr marR="0" algn="l" eaLnBrk="1" hangingPunct="1">
              <a:buFont typeface="Arial" charset="0"/>
              <a:buChar char="•"/>
            </a:pPr>
            <a:r>
              <a:rPr lang="en-US" sz="2000" dirty="0" smtClean="0">
                <a:solidFill>
                  <a:schemeClr val="bg1"/>
                </a:solidFill>
                <a:latin typeface="Constantia" pitchFamily="18" charset="0"/>
                <a:sym typeface="Symbol" pitchFamily="18" charset="2"/>
              </a:rPr>
              <a:t>Friends and family may not support her leaving. The abuser may have convinced friends and family that their relationship is good and that any problems are the victim’s fault or “in her head”.</a:t>
            </a:r>
          </a:p>
          <a:p>
            <a:pPr marR="0" algn="l" eaLnBrk="1" hangingPunct="1"/>
            <a:r>
              <a:rPr lang="en-US" sz="2000" dirty="0" smtClean="0">
                <a:solidFill>
                  <a:schemeClr val="bg1"/>
                </a:solidFill>
                <a:latin typeface="Constantia" pitchFamily="18" charset="0"/>
                <a:sym typeface="Symbol" pitchFamily="18" charset="2"/>
              </a:rPr>
              <a:t>	   </a:t>
            </a:r>
            <a:endParaRPr lang="en-US" sz="2000" dirty="0" smtClean="0">
              <a:solidFill>
                <a:schemeClr val="bg1"/>
              </a:solidFill>
              <a:latin typeface="Constantia" pitchFamily="18" charset="0"/>
            </a:endParaRPr>
          </a:p>
        </p:txBody>
      </p:sp>
      <p:sp>
        <p:nvSpPr>
          <p:cNvPr id="3" name="Footer Placeholder 2"/>
          <p:cNvSpPr>
            <a:spLocks noGrp="1"/>
          </p:cNvSpPr>
          <p:nvPr>
            <p:ph type="ftr" sz="quarter" idx="11"/>
          </p:nvPr>
        </p:nvSpPr>
        <p:spPr>
          <a:xfrm>
            <a:off x="2667000" y="6356350"/>
            <a:ext cx="5943600" cy="365125"/>
          </a:xfrm>
        </p:spPr>
        <p:txBody>
          <a:bodyPr/>
          <a:lstStyle/>
          <a:p>
            <a:pPr>
              <a:defRPr/>
            </a:pPr>
            <a:r>
              <a:rPr lang="en-US" dirty="0"/>
              <a:t>Information for this power point was obtained from Avon Foundation for Women, domestic violence resource guide.</a:t>
            </a:r>
          </a:p>
          <a:p>
            <a:pPr>
              <a:defRPr/>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p:cNvSpPr>
          <p:nvPr>
            <p:ph type="title" idx="4294967295"/>
          </p:nvPr>
        </p:nvSpPr>
        <p:spPr/>
        <p:txBody>
          <a:bodyPr/>
          <a:lstStyle/>
          <a:p>
            <a:pPr eaLnBrk="1" hangingPunct="1"/>
            <a:r>
              <a:rPr lang="en-US" sz="4600" smtClean="0">
                <a:solidFill>
                  <a:srgbClr val="840663"/>
                </a:solidFill>
                <a:latin typeface="Calibri" pitchFamily="34" charset="0"/>
              </a:rPr>
              <a:t>Why does the</a:t>
            </a:r>
            <a:r>
              <a:rPr lang="en-US" sz="4600" smtClean="0">
                <a:latin typeface="Calibri" pitchFamily="34" charset="0"/>
              </a:rPr>
              <a:t> </a:t>
            </a:r>
            <a:r>
              <a:rPr lang="en-US" sz="4600" smtClean="0">
                <a:solidFill>
                  <a:srgbClr val="840663"/>
                </a:solidFill>
                <a:latin typeface="Calibri" pitchFamily="34" charset="0"/>
              </a:rPr>
              <a:t>Victim</a:t>
            </a:r>
            <a:r>
              <a:rPr lang="en-US" sz="4600" smtClean="0">
                <a:latin typeface="Calibri" pitchFamily="34" charset="0"/>
              </a:rPr>
              <a:t> </a:t>
            </a:r>
            <a:r>
              <a:rPr lang="en-US" sz="4600" smtClean="0">
                <a:solidFill>
                  <a:srgbClr val="840663"/>
                </a:solidFill>
                <a:latin typeface="Calibri" pitchFamily="34" charset="0"/>
              </a:rPr>
              <a:t>Stay (cont.)</a:t>
            </a:r>
          </a:p>
        </p:txBody>
      </p:sp>
      <p:sp>
        <p:nvSpPr>
          <p:cNvPr id="14338" name="Rectangle 3"/>
          <p:cNvSpPr>
            <a:spLocks noGrp="1"/>
          </p:cNvSpPr>
          <p:nvPr>
            <p:ph type="body" idx="4294967295"/>
          </p:nvPr>
        </p:nvSpPr>
        <p:spPr/>
        <p:txBody>
          <a:bodyPr/>
          <a:lstStyle/>
          <a:p>
            <a:pPr eaLnBrk="1" hangingPunct="1"/>
            <a:r>
              <a:rPr lang="en-US" sz="2200" smtClean="0">
                <a:solidFill>
                  <a:schemeClr val="bg1"/>
                </a:solidFill>
                <a:latin typeface="Constantia" pitchFamily="18" charset="0"/>
                <a:sym typeface="Symbol" pitchFamily="18" charset="2"/>
              </a:rPr>
              <a:t>She may have grown up with violence and may consider an abusive relationship “normal”.</a:t>
            </a:r>
          </a:p>
          <a:p>
            <a:pPr eaLnBrk="1" hangingPunct="1"/>
            <a:r>
              <a:rPr lang="en-US" sz="2200" smtClean="0">
                <a:solidFill>
                  <a:schemeClr val="bg1"/>
                </a:solidFill>
                <a:latin typeface="Constantia" pitchFamily="18" charset="0"/>
                <a:sym typeface="Symbol" pitchFamily="18" charset="2"/>
              </a:rPr>
              <a:t>She may not want the relationship to end-she still loves her spouse or partner and just wants the violence to stop. She may believe that love can change the abusive behavior.</a:t>
            </a:r>
          </a:p>
          <a:p>
            <a:pPr eaLnBrk="1" hangingPunct="1"/>
            <a:r>
              <a:rPr lang="en-US" sz="2200" smtClean="0">
                <a:solidFill>
                  <a:schemeClr val="bg1"/>
                </a:solidFill>
                <a:latin typeface="Constantia" pitchFamily="18" charset="0"/>
                <a:sym typeface="Symbol" pitchFamily="18" charset="2"/>
              </a:rPr>
              <a:t>She may not know who to turn to for help or where to get assistance.</a:t>
            </a:r>
          </a:p>
          <a:p>
            <a:pPr eaLnBrk="1" hangingPunct="1"/>
            <a:r>
              <a:rPr lang="en-US" sz="2200" smtClean="0">
                <a:solidFill>
                  <a:schemeClr val="bg1"/>
                </a:solidFill>
                <a:latin typeface="Constantia" pitchFamily="18" charset="0"/>
                <a:sym typeface="Symbol" pitchFamily="18" charset="2"/>
              </a:rPr>
              <a:t>She may  feel shame about being  abused and reluctant to let anyone know that abuse is occurring in the relationship.</a:t>
            </a:r>
          </a:p>
          <a:p>
            <a:pPr eaLnBrk="1" hangingPunct="1"/>
            <a:r>
              <a:rPr lang="en-US" sz="2200" smtClean="0">
                <a:solidFill>
                  <a:schemeClr val="bg1"/>
                </a:solidFill>
                <a:latin typeface="Constantia" pitchFamily="18" charset="0"/>
                <a:sym typeface="Symbol" pitchFamily="18" charset="2"/>
              </a:rPr>
              <a:t>There may be language barriers that prevent her from seeking help or independence, or she may fear deportation.</a:t>
            </a:r>
            <a:endParaRPr lang="en-US" sz="2200" smtClean="0">
              <a:solidFill>
                <a:schemeClr val="bg1"/>
              </a:solidFill>
              <a:latin typeface="Constantia" pitchFamily="18" charset="0"/>
            </a:endParaRPr>
          </a:p>
          <a:p>
            <a:pPr eaLnBrk="1" hangingPunct="1">
              <a:buFont typeface="Wingdings 2" pitchFamily="18" charset="2"/>
              <a:buNone/>
            </a:pPr>
            <a:endParaRPr lang="en-US" smtClean="0">
              <a:solidFill>
                <a:schemeClr val="bg1"/>
              </a:solidFill>
              <a:latin typeface="Constantia" pitchFamily="18" charset="0"/>
            </a:endParaRPr>
          </a:p>
        </p:txBody>
      </p:sp>
      <p:sp>
        <p:nvSpPr>
          <p:cNvPr id="2" name="Footer Placeholder 1"/>
          <p:cNvSpPr>
            <a:spLocks noGrp="1"/>
          </p:cNvSpPr>
          <p:nvPr>
            <p:ph type="ftr" sz="quarter" idx="11"/>
          </p:nvPr>
        </p:nvSpPr>
        <p:spPr>
          <a:xfrm>
            <a:off x="2667000" y="6356350"/>
            <a:ext cx="5791200" cy="365125"/>
          </a:xfrm>
        </p:spPr>
        <p:txBody>
          <a:bodyPr/>
          <a:lstStyle/>
          <a:p>
            <a:pPr>
              <a:defRPr/>
            </a:pPr>
            <a:r>
              <a:rPr lang="en-US" dirty="0"/>
              <a:t>Information for this power point was obtained from Avon Foundation for Women, domestic violence resource guide.</a:t>
            </a:r>
          </a:p>
          <a:p>
            <a:pPr>
              <a:defRPr/>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066800"/>
            <a:ext cx="7772400" cy="990600"/>
          </a:xfrm>
        </p:spPr>
        <p:txBody>
          <a:bodyPr/>
          <a:lstStyle/>
          <a:p>
            <a:r>
              <a:rPr lang="en-US" sz="4400" dirty="0" smtClean="0"/>
              <a:t>Domestic Abuse Later in Life</a:t>
            </a:r>
            <a:endParaRPr lang="en-US" sz="4400" dirty="0"/>
          </a:p>
        </p:txBody>
      </p:sp>
      <p:sp>
        <p:nvSpPr>
          <p:cNvPr id="3" name="Text Placeholder 2"/>
          <p:cNvSpPr>
            <a:spLocks noGrp="1"/>
          </p:cNvSpPr>
          <p:nvPr>
            <p:ph type="body" idx="1"/>
          </p:nvPr>
        </p:nvSpPr>
        <p:spPr>
          <a:xfrm>
            <a:off x="561947" y="2057400"/>
            <a:ext cx="7772400" cy="4419600"/>
          </a:xfrm>
        </p:spPr>
        <p:txBody>
          <a:bodyPr/>
          <a:lstStyle/>
          <a:p>
            <a:r>
              <a:rPr lang="en-US" sz="2800" dirty="0">
                <a:solidFill>
                  <a:schemeClr val="bg1"/>
                </a:solidFill>
                <a:latin typeface="Constantia" panose="02030602050306030303" pitchFamily="18" charset="0"/>
              </a:rPr>
              <a:t>Abuse in later life comprises financial, physical, sexual, and emotional abuse, abandonment and neglect.1 Perpetrators are people with whom the victim has an expectation of trust, particularly spouses, intimate partners, adult children, grandchildren, other family members, and non-related caregivers.2 Perpetrators typically, but not exclusively, abuse older adults in their places of residence.</a:t>
            </a:r>
          </a:p>
        </p:txBody>
      </p:sp>
      <p:sp>
        <p:nvSpPr>
          <p:cNvPr id="4" name="Footer Placeholder 3"/>
          <p:cNvSpPr>
            <a:spLocks noGrp="1"/>
          </p:cNvSpPr>
          <p:nvPr>
            <p:ph type="ftr" sz="quarter" idx="11"/>
          </p:nvPr>
        </p:nvSpPr>
        <p:spPr>
          <a:xfrm>
            <a:off x="2667000" y="6356350"/>
            <a:ext cx="5334000" cy="365125"/>
          </a:xfrm>
        </p:spPr>
        <p:txBody>
          <a:bodyPr/>
          <a:lstStyle/>
          <a:p>
            <a:r>
              <a:rPr lang="en-US" dirty="0"/>
              <a:t>NCADV</a:t>
            </a:r>
          </a:p>
          <a:p>
            <a:r>
              <a:rPr lang="en-US" dirty="0"/>
              <a:t>https://assets.speakcdn.com/assets/2497/abuse_in_later_life.pdf</a:t>
            </a:r>
          </a:p>
          <a:p>
            <a:pPr>
              <a:defRPr/>
            </a:pPr>
            <a:endParaRPr lang="en-US" dirty="0"/>
          </a:p>
        </p:txBody>
      </p:sp>
    </p:spTree>
    <p:extLst>
      <p:ext uri="{BB962C8B-B14F-4D97-AF65-F5344CB8AC3E}">
        <p14:creationId xmlns:p14="http://schemas.microsoft.com/office/powerpoint/2010/main" val="689799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533400"/>
            <a:ext cx="7772400" cy="762000"/>
          </a:xfrm>
        </p:spPr>
        <p:txBody>
          <a:bodyPr/>
          <a:lstStyle/>
          <a:p>
            <a:pPr algn="r"/>
            <a:r>
              <a:rPr lang="en-US" sz="4000" dirty="0">
                <a:latin typeface="Constantia" panose="02030602050306030303" pitchFamily="18" charset="0"/>
              </a:rPr>
              <a:t>TYPES OF ELDER ABUSE</a:t>
            </a:r>
          </a:p>
        </p:txBody>
      </p:sp>
      <p:sp>
        <p:nvSpPr>
          <p:cNvPr id="3" name="Text Placeholder 2"/>
          <p:cNvSpPr>
            <a:spLocks noGrp="1"/>
          </p:cNvSpPr>
          <p:nvPr>
            <p:ph type="body" idx="1"/>
          </p:nvPr>
        </p:nvSpPr>
        <p:spPr>
          <a:xfrm>
            <a:off x="530352" y="1295400"/>
            <a:ext cx="7772400" cy="5562600"/>
          </a:xfrm>
        </p:spPr>
        <p:txBody>
          <a:bodyPr/>
          <a:lstStyle/>
          <a:p>
            <a:r>
              <a:rPr lang="en-US" b="1" dirty="0">
                <a:solidFill>
                  <a:schemeClr val="accent4"/>
                </a:solidFill>
                <a:latin typeface="Constantia" panose="02030602050306030303" pitchFamily="18" charset="0"/>
              </a:rPr>
              <a:t>EMOTIONAL ABUSE INCLUDES </a:t>
            </a:r>
            <a:r>
              <a:rPr lang="en-US" dirty="0">
                <a:latin typeface="Constantia" panose="02030602050306030303" pitchFamily="18" charset="0"/>
              </a:rPr>
              <a:t>- </a:t>
            </a:r>
            <a:r>
              <a:rPr lang="en-US" sz="2000" dirty="0">
                <a:solidFill>
                  <a:schemeClr val="bg1"/>
                </a:solidFill>
                <a:latin typeface="Constantia" panose="02030602050306030303" pitchFamily="18" charset="0"/>
              </a:rPr>
              <a:t>Embarrassment and humiliation - Controlling behavior (restricting access to telephone, transportation, and other resources) - Damaging or destroying property - Social isolation - Disregarding or trivializing </a:t>
            </a:r>
            <a:r>
              <a:rPr lang="en-US" sz="2000" dirty="0" smtClean="0">
                <a:solidFill>
                  <a:schemeClr val="bg1"/>
                </a:solidFill>
                <a:latin typeface="Constantia" panose="02030602050306030303" pitchFamily="18" charset="0"/>
              </a:rPr>
              <a:t>needs</a:t>
            </a:r>
          </a:p>
          <a:p>
            <a:endParaRPr lang="en-US" sz="2000" dirty="0" smtClean="0">
              <a:latin typeface="Constantia" panose="02030602050306030303" pitchFamily="18" charset="0"/>
            </a:endParaRPr>
          </a:p>
          <a:p>
            <a:r>
              <a:rPr lang="en-US" b="1" dirty="0" smtClean="0">
                <a:solidFill>
                  <a:schemeClr val="accent4"/>
                </a:solidFill>
                <a:latin typeface="Constantia" panose="02030602050306030303" pitchFamily="18" charset="0"/>
              </a:rPr>
              <a:t>PHYSICAL </a:t>
            </a:r>
            <a:r>
              <a:rPr lang="en-US" b="1" dirty="0">
                <a:solidFill>
                  <a:schemeClr val="accent4"/>
                </a:solidFill>
                <a:latin typeface="Constantia" panose="02030602050306030303" pitchFamily="18" charset="0"/>
              </a:rPr>
              <a:t>ABUSE </a:t>
            </a:r>
            <a:r>
              <a:rPr lang="en-US" sz="2000" dirty="0">
                <a:solidFill>
                  <a:schemeClr val="bg1"/>
                </a:solidFill>
                <a:latin typeface="Constantia" panose="02030602050306030303" pitchFamily="18" charset="0"/>
              </a:rPr>
              <a:t>Physical abuse of an elder involves injury, assault, or inappropriate restraint.17 Indicators include: - Broken bones, fractures, sprains, and/or dislocations - Burns from cigarettes, hot water, or appliances - Abrasions on arms, legs, or torso resembling rope or restraints - Bruises, including bilateral and “wrap around” bruises - Unexplained injuries or explanations that do not “fit” - History of similar injuries and numerous or suspicious hospital visits - Delay between onset of injury and seeking medical attention - Neglect of bedridden adults’ injuries</a:t>
            </a:r>
          </a:p>
        </p:txBody>
      </p:sp>
      <p:sp>
        <p:nvSpPr>
          <p:cNvPr id="4" name="Footer Placeholder 3"/>
          <p:cNvSpPr>
            <a:spLocks noGrp="1"/>
          </p:cNvSpPr>
          <p:nvPr>
            <p:ph type="ftr" sz="quarter" idx="11"/>
          </p:nvPr>
        </p:nvSpPr>
        <p:spPr>
          <a:xfrm>
            <a:off x="4267200" y="6356350"/>
            <a:ext cx="4419600" cy="365125"/>
          </a:xfrm>
        </p:spPr>
        <p:txBody>
          <a:bodyPr/>
          <a:lstStyle/>
          <a:p>
            <a:r>
              <a:rPr lang="en-US" dirty="0"/>
              <a:t>NCADV</a:t>
            </a:r>
          </a:p>
          <a:p>
            <a:r>
              <a:rPr lang="en-US" dirty="0"/>
              <a:t>https://assets.speakcdn.com/assets/2497/abuse_in_later_life.pdf</a:t>
            </a:r>
          </a:p>
          <a:p>
            <a:pPr>
              <a:defRPr/>
            </a:pPr>
            <a:endParaRPr lang="en-US" dirty="0"/>
          </a:p>
        </p:txBody>
      </p:sp>
    </p:spTree>
    <p:extLst>
      <p:ext uri="{BB962C8B-B14F-4D97-AF65-F5344CB8AC3E}">
        <p14:creationId xmlns:p14="http://schemas.microsoft.com/office/powerpoint/2010/main" val="3255129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54864"/>
          </a:xfrm>
        </p:spPr>
        <p:txBody>
          <a:bodyPr/>
          <a:lstStyle/>
          <a:p>
            <a:r>
              <a:rPr lang="en-US" sz="800" dirty="0" smtClean="0"/>
              <a:t>.</a:t>
            </a:r>
            <a:endParaRPr lang="en-US" sz="800" dirty="0"/>
          </a:p>
        </p:txBody>
      </p:sp>
      <p:sp>
        <p:nvSpPr>
          <p:cNvPr id="3" name="Text Placeholder 2"/>
          <p:cNvSpPr>
            <a:spLocks noGrp="1"/>
          </p:cNvSpPr>
          <p:nvPr>
            <p:ph type="body" idx="1"/>
          </p:nvPr>
        </p:nvSpPr>
        <p:spPr>
          <a:xfrm>
            <a:off x="530352" y="457200"/>
            <a:ext cx="7772400" cy="6324600"/>
          </a:xfrm>
        </p:spPr>
        <p:txBody>
          <a:bodyPr/>
          <a:lstStyle/>
          <a:p>
            <a:r>
              <a:rPr lang="en-US" sz="2800" b="1" dirty="0">
                <a:solidFill>
                  <a:schemeClr val="accent4"/>
                </a:solidFill>
                <a:latin typeface="Constantia" panose="02030602050306030303" pitchFamily="18" charset="0"/>
              </a:rPr>
              <a:t>SEXUAL ABUSE</a:t>
            </a:r>
            <a:r>
              <a:rPr lang="en-US" sz="2800" b="1" dirty="0">
                <a:latin typeface="Constantia" panose="02030602050306030303" pitchFamily="18" charset="0"/>
              </a:rPr>
              <a:t> </a:t>
            </a:r>
            <a:r>
              <a:rPr lang="en-US" sz="2400" dirty="0">
                <a:solidFill>
                  <a:schemeClr val="bg1"/>
                </a:solidFill>
                <a:latin typeface="Constantia" panose="02030602050306030303" pitchFamily="18" charset="0"/>
              </a:rPr>
              <a:t>Elder sexual abuse is any non-consensual sexual contact: - Non-consensual oral, anal or vaginal intercourse - Forced viewing of pornography20 - Forced listening of sexual accounts - Intentional touching of the genitalia, anus, groin, breast, mouth, inner thigh, or </a:t>
            </a:r>
            <a:r>
              <a:rPr lang="en-US" sz="2400" dirty="0" smtClean="0">
                <a:solidFill>
                  <a:schemeClr val="bg1"/>
                </a:solidFill>
                <a:latin typeface="Constantia" panose="02030602050306030303" pitchFamily="18" charset="0"/>
              </a:rPr>
              <a:t>buttocks</a:t>
            </a:r>
          </a:p>
          <a:p>
            <a:endParaRPr lang="en-US" dirty="0">
              <a:solidFill>
                <a:schemeClr val="bg1"/>
              </a:solidFill>
              <a:latin typeface="Constantia" panose="02030602050306030303" pitchFamily="18" charset="0"/>
            </a:endParaRPr>
          </a:p>
          <a:p>
            <a:endParaRPr lang="en-US" dirty="0" smtClean="0">
              <a:latin typeface="Constantia" panose="02030602050306030303" pitchFamily="18" charset="0"/>
            </a:endParaRPr>
          </a:p>
          <a:p>
            <a:r>
              <a:rPr lang="en-US" dirty="0" smtClean="0">
                <a:latin typeface="Constantia" panose="02030602050306030303" pitchFamily="18" charset="0"/>
              </a:rPr>
              <a:t> </a:t>
            </a:r>
            <a:r>
              <a:rPr lang="en-US" sz="2800" b="1" dirty="0">
                <a:solidFill>
                  <a:schemeClr val="accent4"/>
                </a:solidFill>
                <a:latin typeface="Constantia" panose="02030602050306030303" pitchFamily="18" charset="0"/>
              </a:rPr>
              <a:t>FINANCIAL ABUSE </a:t>
            </a:r>
            <a:r>
              <a:rPr lang="en-US" sz="2400" dirty="0">
                <a:solidFill>
                  <a:schemeClr val="bg1"/>
                </a:solidFill>
                <a:latin typeface="Constantia" panose="02030602050306030303" pitchFamily="18" charset="0"/>
              </a:rPr>
              <a:t>Financial abuse includes, but is not limited to: - Fraud - Forced property transfers23 - Misuse or theft of money/possessions24 - Use of deception to coerce or convince a victim to surrender finances or property</a:t>
            </a:r>
          </a:p>
        </p:txBody>
      </p:sp>
      <p:sp>
        <p:nvSpPr>
          <p:cNvPr id="4" name="Footer Placeholder 3"/>
          <p:cNvSpPr>
            <a:spLocks noGrp="1"/>
          </p:cNvSpPr>
          <p:nvPr>
            <p:ph type="ftr" sz="quarter" idx="11"/>
          </p:nvPr>
        </p:nvSpPr>
        <p:spPr>
          <a:xfrm>
            <a:off x="4343400" y="6477000"/>
            <a:ext cx="4343400" cy="244475"/>
          </a:xfrm>
        </p:spPr>
        <p:txBody>
          <a:bodyPr/>
          <a:lstStyle/>
          <a:p>
            <a:r>
              <a:rPr lang="en-US" dirty="0"/>
              <a:t>NCADV</a:t>
            </a:r>
          </a:p>
          <a:p>
            <a:r>
              <a:rPr lang="en-US" dirty="0"/>
              <a:t>https://assets.speakcdn.com/assets/2497/abuse_in_later_life.pdf</a:t>
            </a:r>
          </a:p>
          <a:p>
            <a:pPr>
              <a:defRPr/>
            </a:pPr>
            <a:endParaRPr lang="en-US" dirty="0"/>
          </a:p>
        </p:txBody>
      </p:sp>
    </p:spTree>
    <p:extLst>
      <p:ext uri="{BB962C8B-B14F-4D97-AF65-F5344CB8AC3E}">
        <p14:creationId xmlns:p14="http://schemas.microsoft.com/office/powerpoint/2010/main" val="1616524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8975" y="215901"/>
            <a:ext cx="7772400" cy="609599"/>
          </a:xfrm>
        </p:spPr>
        <p:txBody>
          <a:bodyPr>
            <a:normAutofit fontScale="90000"/>
          </a:bodyPr>
          <a:lstStyle/>
          <a:p>
            <a:pPr eaLnBrk="1" fontAlgn="auto" hangingPunct="1">
              <a:spcAft>
                <a:spcPts val="0"/>
              </a:spcAft>
              <a:defRPr/>
            </a:pPr>
            <a:r>
              <a:rPr lang="en-US" dirty="0" smtClean="0">
                <a:solidFill>
                  <a:schemeClr val="accent2">
                    <a:lumMod val="60000"/>
                    <a:lumOff val="40000"/>
                  </a:schemeClr>
                </a:solidFill>
              </a:rPr>
              <a:t>Statistics</a:t>
            </a:r>
            <a:endParaRPr lang="en-US" dirty="0">
              <a:solidFill>
                <a:schemeClr val="accent2">
                  <a:lumMod val="60000"/>
                  <a:lumOff val="40000"/>
                </a:schemeClr>
              </a:solidFill>
            </a:endParaRPr>
          </a:p>
        </p:txBody>
      </p:sp>
      <p:sp>
        <p:nvSpPr>
          <p:cNvPr id="6146" name="Subtitle 2"/>
          <p:cNvSpPr>
            <a:spLocks noGrp="1"/>
          </p:cNvSpPr>
          <p:nvPr>
            <p:ph type="subTitle" idx="1"/>
          </p:nvPr>
        </p:nvSpPr>
        <p:spPr>
          <a:xfrm>
            <a:off x="914400" y="762000"/>
            <a:ext cx="7391400" cy="4800600"/>
          </a:xfrm>
        </p:spPr>
        <p:txBody>
          <a:bodyPr/>
          <a:lstStyle/>
          <a:p>
            <a:pPr marR="0" algn="l" eaLnBrk="1" hangingPunct="1">
              <a:lnSpc>
                <a:spcPct val="80000"/>
              </a:lnSpc>
            </a:pPr>
            <a:endParaRPr lang="en-US" sz="600" dirty="0" smtClean="0">
              <a:latin typeface="Constantia" pitchFamily="18" charset="0"/>
            </a:endParaRPr>
          </a:p>
          <a:p>
            <a:pPr marR="0" algn="l" eaLnBrk="1" hangingPunct="1">
              <a:lnSpc>
                <a:spcPct val="80000"/>
              </a:lnSpc>
            </a:pPr>
            <a:endParaRPr lang="en-US" sz="600" dirty="0" smtClean="0">
              <a:latin typeface="Constantia" pitchFamily="18" charset="0"/>
            </a:endParaRPr>
          </a:p>
          <a:p>
            <a:pPr marR="0" algn="l" eaLnBrk="1" hangingPunct="1">
              <a:lnSpc>
                <a:spcPct val="80000"/>
              </a:lnSpc>
            </a:pPr>
            <a:endParaRPr lang="en-US" sz="1300" dirty="0" smtClean="0">
              <a:latin typeface="Constantia" pitchFamily="18" charset="0"/>
            </a:endParaRPr>
          </a:p>
          <a:p>
            <a:pPr marR="0" algn="l" eaLnBrk="1" hangingPunct="1">
              <a:lnSpc>
                <a:spcPct val="80000"/>
              </a:lnSpc>
            </a:pPr>
            <a:endParaRPr lang="en-US" sz="1300" dirty="0" smtClean="0">
              <a:latin typeface="Constantia" pitchFamily="18" charset="0"/>
            </a:endParaRPr>
          </a:p>
          <a:p>
            <a:pPr marR="0" algn="l" eaLnBrk="1" hangingPunct="1"/>
            <a:endParaRPr lang="en-US" sz="1300" dirty="0" smtClean="0">
              <a:latin typeface="Constantia" pitchFamily="18" charset="0"/>
            </a:endParaRPr>
          </a:p>
          <a:p>
            <a:pPr marR="0" algn="l" eaLnBrk="1" hangingPunct="1"/>
            <a:endParaRPr lang="en-US" sz="1800" dirty="0" smtClean="0">
              <a:latin typeface="Constantia" pitchFamily="18" charset="0"/>
            </a:endParaRPr>
          </a:p>
          <a:p>
            <a:pPr marR="0" algn="l" eaLnBrk="1" hangingPunct="1"/>
            <a:endParaRPr lang="en-US" sz="1800" dirty="0" smtClean="0">
              <a:latin typeface="Constantia" pitchFamily="18" charset="0"/>
            </a:endParaRPr>
          </a:p>
          <a:p>
            <a:pPr marR="0" algn="l" eaLnBrk="1" hangingPunct="1"/>
            <a:r>
              <a:rPr lang="en-US" sz="1800" dirty="0" smtClean="0">
                <a:solidFill>
                  <a:schemeClr val="bg1"/>
                </a:solidFill>
                <a:latin typeface="Constantia" pitchFamily="18" charset="0"/>
              </a:rPr>
              <a:t>The United States Center for Disease Control and Prevention reports 1200 </a:t>
            </a:r>
          </a:p>
          <a:p>
            <a:pPr marR="0" algn="l" eaLnBrk="1" hangingPunct="1"/>
            <a:r>
              <a:rPr lang="en-US" sz="1800" dirty="0" smtClean="0">
                <a:solidFill>
                  <a:schemeClr val="bg1"/>
                </a:solidFill>
                <a:latin typeface="Constantia" pitchFamily="18" charset="0"/>
              </a:rPr>
              <a:t>deaths and 2 million injuries to women from intimate partner violence </a:t>
            </a:r>
          </a:p>
          <a:p>
            <a:pPr marR="0" algn="l" eaLnBrk="1" hangingPunct="1"/>
            <a:r>
              <a:rPr lang="en-US" sz="1800" dirty="0" smtClean="0">
                <a:solidFill>
                  <a:schemeClr val="bg1"/>
                </a:solidFill>
                <a:latin typeface="Constantia" pitchFamily="18" charset="0"/>
              </a:rPr>
              <a:t>each year in the U.S. on average, 3 women are murdered by their </a:t>
            </a:r>
          </a:p>
          <a:p>
            <a:pPr marR="0" algn="l" eaLnBrk="1" hangingPunct="1"/>
            <a:r>
              <a:rPr lang="en-US" sz="1800" dirty="0" smtClean="0">
                <a:solidFill>
                  <a:schemeClr val="bg1"/>
                </a:solidFill>
                <a:latin typeface="Constantia" pitchFamily="18" charset="0"/>
              </a:rPr>
              <a:t>husbands or boyfriends each day in this country. 15.5 million U.S. children</a:t>
            </a:r>
          </a:p>
          <a:p>
            <a:pPr marR="0" algn="l" eaLnBrk="1" hangingPunct="1"/>
            <a:r>
              <a:rPr lang="en-US" sz="1800" dirty="0" smtClean="0">
                <a:solidFill>
                  <a:schemeClr val="bg1"/>
                </a:solidFill>
                <a:latin typeface="Constantia" pitchFamily="18" charset="0"/>
              </a:rPr>
              <a:t> live in families in which partner violence occurred at least once in the</a:t>
            </a:r>
          </a:p>
          <a:p>
            <a:pPr marR="0" algn="l" eaLnBrk="1" hangingPunct="1"/>
            <a:r>
              <a:rPr lang="en-US" sz="1800" dirty="0" smtClean="0">
                <a:solidFill>
                  <a:schemeClr val="bg1"/>
                </a:solidFill>
                <a:latin typeface="Constantia" pitchFamily="18" charset="0"/>
              </a:rPr>
              <a:t> past year, and7 million children live in families in which severe partner </a:t>
            </a:r>
          </a:p>
          <a:p>
            <a:pPr marR="0" algn="l" eaLnBrk="1" hangingPunct="1"/>
            <a:r>
              <a:rPr lang="en-US" sz="1800" dirty="0" smtClean="0">
                <a:solidFill>
                  <a:schemeClr val="bg1"/>
                </a:solidFill>
                <a:latin typeface="Constantia" pitchFamily="18" charset="0"/>
              </a:rPr>
              <a:t>violence occurred.</a:t>
            </a:r>
          </a:p>
          <a:p>
            <a:pPr marR="0" algn="l" eaLnBrk="1" hangingPunct="1">
              <a:lnSpc>
                <a:spcPct val="80000"/>
              </a:lnSpc>
            </a:pPr>
            <a:endParaRPr lang="en-US" sz="1800" dirty="0" smtClean="0">
              <a:latin typeface="Constantia" pitchFamily="18" charset="0"/>
              <a:sym typeface="Symbol" pitchFamily="18" charset="2"/>
            </a:endParaRPr>
          </a:p>
          <a:p>
            <a:pPr marR="0" algn="l" eaLnBrk="1" hangingPunct="1">
              <a:lnSpc>
                <a:spcPct val="80000"/>
              </a:lnSpc>
            </a:pPr>
            <a:endParaRPr lang="en-US" sz="1800" dirty="0" smtClean="0">
              <a:latin typeface="Constantia" pitchFamily="18" charset="0"/>
              <a:sym typeface="Symbol" pitchFamily="18" charset="2"/>
            </a:endParaRPr>
          </a:p>
          <a:p>
            <a:pPr marR="0" algn="l" eaLnBrk="1" hangingPunct="1">
              <a:lnSpc>
                <a:spcPct val="80000"/>
              </a:lnSpc>
            </a:pPr>
            <a:endParaRPr lang="en-US" sz="1300" dirty="0" smtClean="0">
              <a:latin typeface="Constantia" pitchFamily="18" charset="0"/>
            </a:endParaRPr>
          </a:p>
        </p:txBody>
      </p:sp>
      <p:sp>
        <p:nvSpPr>
          <p:cNvPr id="3" name="Footer Placeholder 2"/>
          <p:cNvSpPr>
            <a:spLocks noGrp="1"/>
          </p:cNvSpPr>
          <p:nvPr>
            <p:ph type="ftr" sz="quarter" idx="11"/>
          </p:nvPr>
        </p:nvSpPr>
        <p:spPr>
          <a:xfrm>
            <a:off x="5943600" y="6553200"/>
            <a:ext cx="2895600" cy="168275"/>
          </a:xfrm>
        </p:spPr>
        <p:txBody>
          <a:bodyPr/>
          <a:lstStyle/>
          <a:p>
            <a:pPr>
              <a:defRPr/>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8975" y="176214"/>
            <a:ext cx="7772400" cy="914399"/>
          </a:xfrm>
        </p:spPr>
        <p:txBody>
          <a:bodyPr/>
          <a:lstStyle/>
          <a:p>
            <a:pPr eaLnBrk="1" fontAlgn="auto" hangingPunct="1">
              <a:spcAft>
                <a:spcPts val="0"/>
              </a:spcAft>
              <a:defRPr/>
            </a:pPr>
            <a:r>
              <a:rPr lang="en-US" dirty="0" smtClean="0">
                <a:solidFill>
                  <a:schemeClr val="accent2">
                    <a:lumMod val="60000"/>
                    <a:lumOff val="40000"/>
                  </a:schemeClr>
                </a:solidFill>
              </a:rPr>
              <a:t>Planning for safety</a:t>
            </a:r>
            <a:endParaRPr lang="en-US" dirty="0">
              <a:solidFill>
                <a:schemeClr val="accent2">
                  <a:lumMod val="60000"/>
                  <a:lumOff val="40000"/>
                </a:schemeClr>
              </a:solidFill>
            </a:endParaRPr>
          </a:p>
        </p:txBody>
      </p:sp>
      <p:sp>
        <p:nvSpPr>
          <p:cNvPr id="15362" name="Subtitle 2"/>
          <p:cNvSpPr>
            <a:spLocks noGrp="1"/>
          </p:cNvSpPr>
          <p:nvPr>
            <p:ph type="subTitle" idx="1"/>
          </p:nvPr>
        </p:nvSpPr>
        <p:spPr>
          <a:xfrm>
            <a:off x="838200" y="1219200"/>
            <a:ext cx="7315200" cy="5257800"/>
          </a:xfrm>
        </p:spPr>
        <p:txBody>
          <a:bodyPr/>
          <a:lstStyle/>
          <a:p>
            <a:pPr marR="0" algn="l" eaLnBrk="1" hangingPunct="1"/>
            <a:r>
              <a:rPr lang="en-US" sz="2000" b="1" dirty="0" smtClean="0">
                <a:solidFill>
                  <a:schemeClr val="bg1"/>
                </a:solidFill>
                <a:latin typeface="Constantia" pitchFamily="18" charset="0"/>
              </a:rPr>
              <a:t>Studies show that domestic violence homicides increase up to 75% when a victim tries to leave or end an abusive relationship. Domestic violence homicides often  happen after leaving an abuser, so leaving doesn’t always mean safety.</a:t>
            </a:r>
          </a:p>
          <a:p>
            <a:pPr marR="0" algn="l" eaLnBrk="1" hangingPunct="1"/>
            <a:r>
              <a:rPr lang="en-US" sz="2000" b="1" dirty="0" smtClean="0">
                <a:solidFill>
                  <a:schemeClr val="bg1"/>
                </a:solidFill>
                <a:latin typeface="Constantia" pitchFamily="18" charset="0"/>
                <a:sym typeface="Symbol" pitchFamily="18" charset="2"/>
              </a:rPr>
              <a:t>If someone is planning to leave an abusive relationship or to take any legal or financial steps to separate, safety planning in advance is critical! </a:t>
            </a:r>
          </a:p>
          <a:p>
            <a:pPr marR="0" algn="l" eaLnBrk="1" hangingPunct="1"/>
            <a:r>
              <a:rPr lang="en-US" sz="2400" dirty="0" smtClean="0">
                <a:solidFill>
                  <a:schemeClr val="accent1">
                    <a:lumMod val="75000"/>
                  </a:schemeClr>
                </a:solidFill>
                <a:latin typeface="Constantia" pitchFamily="18" charset="0"/>
                <a:sym typeface="Symbol" pitchFamily="18" charset="2"/>
              </a:rPr>
              <a:t>The victim should follow these steps as necessary:</a:t>
            </a:r>
          </a:p>
          <a:p>
            <a:pPr marR="0" algn="l" eaLnBrk="1" hangingPunct="1"/>
            <a:r>
              <a:rPr lang="en-US" sz="2000" dirty="0" smtClean="0">
                <a:solidFill>
                  <a:srgbClr val="840663"/>
                </a:solidFill>
                <a:latin typeface="Constantia" pitchFamily="18" charset="0"/>
                <a:sym typeface="Symbol" pitchFamily="18" charset="2"/>
              </a:rPr>
              <a:t></a:t>
            </a:r>
            <a:r>
              <a:rPr lang="en-US" sz="2000" dirty="0" smtClean="0">
                <a:solidFill>
                  <a:schemeClr val="bg1"/>
                </a:solidFill>
                <a:latin typeface="Constantia" pitchFamily="18" charset="0"/>
                <a:sym typeface="Symbol" pitchFamily="18" charset="2"/>
              </a:rPr>
              <a:t>Call 911 or arrange a signal with a neighbor or a friend to call 911 if there is immediate danger.</a:t>
            </a:r>
          </a:p>
          <a:p>
            <a:pPr marR="0" algn="l" eaLnBrk="1" hangingPunct="1"/>
            <a:r>
              <a:rPr lang="en-US" sz="2000" dirty="0" smtClean="0">
                <a:solidFill>
                  <a:schemeClr val="bg1"/>
                </a:solidFill>
                <a:latin typeface="Constantia" pitchFamily="18" charset="0"/>
                <a:sym typeface="Symbol" pitchFamily="18" charset="2"/>
              </a:rPr>
              <a:t>Call a local DV program 1-800-924-2624 or the national DV Hotline 1-800-799-SAFE for help, advice and support. </a:t>
            </a:r>
          </a:p>
          <a:p>
            <a:pPr marR="0" algn="l" eaLnBrk="1" hangingPunct="1"/>
            <a:r>
              <a:rPr lang="en-US" sz="2000" dirty="0" smtClean="0">
                <a:solidFill>
                  <a:schemeClr val="bg1"/>
                </a:solidFill>
                <a:latin typeface="Constantia" pitchFamily="18" charset="0"/>
                <a:sym typeface="Symbol" pitchFamily="18" charset="2"/>
              </a:rPr>
              <a:t>Hide money, spare keys and a small bag of clothes and other necessities for herself and her children at work or at a friend’s house.</a:t>
            </a:r>
          </a:p>
        </p:txBody>
      </p:sp>
      <p:sp>
        <p:nvSpPr>
          <p:cNvPr id="3" name="Footer Placeholder 2"/>
          <p:cNvSpPr>
            <a:spLocks noGrp="1"/>
          </p:cNvSpPr>
          <p:nvPr>
            <p:ph type="ftr" sz="quarter" idx="11"/>
          </p:nvPr>
        </p:nvSpPr>
        <p:spPr>
          <a:xfrm>
            <a:off x="3124200" y="6356350"/>
            <a:ext cx="5562600" cy="365125"/>
          </a:xfrm>
        </p:spPr>
        <p:txBody>
          <a:bodyPr/>
          <a:lstStyle/>
          <a:p>
            <a:pPr>
              <a:defRPr/>
            </a:pPr>
            <a:r>
              <a:rPr lang="en-US" dirty="0"/>
              <a:t>Information for this power point was obtained from Avon Foundation for Women, domestic violence resource guide.</a:t>
            </a:r>
          </a:p>
          <a:p>
            <a:pPr>
              <a:defRPr/>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p:cNvSpPr>
          <p:nvPr>
            <p:ph type="title" idx="4294967295"/>
          </p:nvPr>
        </p:nvSpPr>
        <p:spPr/>
        <p:txBody>
          <a:bodyPr/>
          <a:lstStyle/>
          <a:p>
            <a:pPr eaLnBrk="1" hangingPunct="1"/>
            <a:r>
              <a:rPr lang="en-US" smtClean="0">
                <a:solidFill>
                  <a:srgbClr val="840663"/>
                </a:solidFill>
                <a:latin typeface="Calibri" pitchFamily="34" charset="0"/>
              </a:rPr>
              <a:t>Safety Plan Con’t</a:t>
            </a:r>
          </a:p>
        </p:txBody>
      </p:sp>
      <p:sp>
        <p:nvSpPr>
          <p:cNvPr id="16386" name="Rectangle 3"/>
          <p:cNvSpPr>
            <a:spLocks noGrp="1"/>
          </p:cNvSpPr>
          <p:nvPr>
            <p:ph type="body" idx="4294967295"/>
          </p:nvPr>
        </p:nvSpPr>
        <p:spPr/>
        <p:txBody>
          <a:bodyPr/>
          <a:lstStyle/>
          <a:p>
            <a:pPr eaLnBrk="1" hangingPunct="1">
              <a:lnSpc>
                <a:spcPct val="90000"/>
              </a:lnSpc>
              <a:buFont typeface="Wingdings 2" pitchFamily="18" charset="2"/>
              <a:buNone/>
            </a:pPr>
            <a:r>
              <a:rPr lang="en-US" sz="2000" dirty="0" smtClean="0">
                <a:solidFill>
                  <a:srgbClr val="840663"/>
                </a:solidFill>
                <a:latin typeface="Constantia" pitchFamily="18" charset="0"/>
                <a:sym typeface="Symbol" pitchFamily="18" charset="2"/>
              </a:rPr>
              <a:t>   </a:t>
            </a:r>
            <a:r>
              <a:rPr lang="en-US" sz="2000" dirty="0" smtClean="0">
                <a:solidFill>
                  <a:schemeClr val="bg1"/>
                </a:solidFill>
                <a:latin typeface="Constantia" pitchFamily="18" charset="0"/>
                <a:sym typeface="Symbol" pitchFamily="18" charset="2"/>
              </a:rPr>
              <a:t>Put together important documents (or copies ) including passports, birth certificates, social security cards, insurance papers, work permits or green cards, ownership( title) documents for car and/or house, checkbooks and bank account numbers for herself and her children. Hide these papers at work or with a friend. Know the abuser’s social security number, birth date and place of birth.</a:t>
            </a:r>
          </a:p>
          <a:p>
            <a:pPr eaLnBrk="1" hangingPunct="1">
              <a:lnSpc>
                <a:spcPct val="90000"/>
              </a:lnSpc>
              <a:buFont typeface="Wingdings 2" pitchFamily="18" charset="2"/>
              <a:buNone/>
            </a:pPr>
            <a:r>
              <a:rPr lang="en-US" sz="2000" dirty="0" smtClean="0">
                <a:solidFill>
                  <a:schemeClr val="bg1"/>
                </a:solidFill>
                <a:latin typeface="Constantia" pitchFamily="18" charset="0"/>
                <a:sym typeface="Symbol" pitchFamily="18" charset="2"/>
              </a:rPr>
              <a:t>    Document the abuse by taking photos of bruises and injuries. Tell the doctor and get copies of medical records. Save any threatening voicemails or e-mails and write each incident down in a journal. All this is extremely important if legal  action is taken in the future.</a:t>
            </a:r>
          </a:p>
          <a:p>
            <a:pPr eaLnBrk="1" hangingPunct="1">
              <a:lnSpc>
                <a:spcPct val="90000"/>
              </a:lnSpc>
              <a:buFont typeface="Wingdings 2" pitchFamily="18" charset="2"/>
              <a:buNone/>
            </a:pPr>
            <a:r>
              <a:rPr lang="en-US" sz="2000" dirty="0" smtClean="0">
                <a:solidFill>
                  <a:schemeClr val="bg1"/>
                </a:solidFill>
                <a:latin typeface="Constantia" pitchFamily="18" charset="0"/>
                <a:sym typeface="Symbol" pitchFamily="18" charset="2"/>
              </a:rPr>
              <a:t>    Obtain an order of protection from the court which prohibits the abuser from contacting, attacking, sexually assaulting or telephoning her, her children and other family members. Call Family Advocates Inc. or the National DV hotline for legal assistance.</a:t>
            </a:r>
            <a:endParaRPr lang="en-US" sz="2000" dirty="0" smtClean="0">
              <a:solidFill>
                <a:schemeClr val="bg1"/>
              </a:solidFill>
              <a:latin typeface="Constantia" pitchFamily="18" charset="0"/>
            </a:endParaRPr>
          </a:p>
          <a:p>
            <a:pPr eaLnBrk="1" hangingPunct="1">
              <a:lnSpc>
                <a:spcPct val="90000"/>
              </a:lnSpc>
            </a:pPr>
            <a:endParaRPr lang="en-US" sz="2200" dirty="0" smtClean="0">
              <a:latin typeface="Constantia" pitchFamily="18" charset="0"/>
            </a:endParaRPr>
          </a:p>
        </p:txBody>
      </p:sp>
      <p:sp>
        <p:nvSpPr>
          <p:cNvPr id="2" name="Footer Placeholder 1"/>
          <p:cNvSpPr>
            <a:spLocks noGrp="1"/>
          </p:cNvSpPr>
          <p:nvPr>
            <p:ph type="ftr" sz="quarter" idx="11"/>
          </p:nvPr>
        </p:nvSpPr>
        <p:spPr>
          <a:xfrm>
            <a:off x="2743200" y="6356350"/>
            <a:ext cx="5638800" cy="365125"/>
          </a:xfrm>
        </p:spPr>
        <p:txBody>
          <a:bodyPr/>
          <a:lstStyle/>
          <a:p>
            <a:pPr>
              <a:defRPr/>
            </a:pPr>
            <a:r>
              <a:rPr lang="en-US" dirty="0"/>
              <a:t>Information for this power point was obtained from Avon Foundation for Women, domestic violence resource guide.</a:t>
            </a:r>
          </a:p>
          <a:p>
            <a:pPr>
              <a:defRPr/>
            </a:pP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838200"/>
            <a:ext cx="7772400" cy="1295400"/>
          </a:xfrm>
        </p:spPr>
        <p:txBody>
          <a:bodyPr/>
          <a:lstStyle/>
          <a:p>
            <a:r>
              <a:rPr lang="nl-NL" dirty="0">
                <a:effectLst/>
              </a:rPr>
              <a:t/>
            </a:r>
            <a:br>
              <a:rPr lang="nl-NL" dirty="0">
                <a:effectLst/>
              </a:rPr>
            </a:br>
            <a:r>
              <a:rPr lang="nl-NL" dirty="0">
                <a:effectLst/>
              </a:rPr>
              <a:t/>
            </a:r>
            <a:br>
              <a:rPr lang="nl-NL" dirty="0">
                <a:effectLst/>
              </a:rPr>
            </a:br>
            <a:r>
              <a:rPr lang="en-US" sz="3200" dirty="0">
                <a:latin typeface="Constantia" panose="02030602050306030303" pitchFamily="18" charset="0"/>
              </a:rPr>
              <a:t>Family </a:t>
            </a:r>
            <a:r>
              <a:rPr lang="en-US" sz="3200" dirty="0" smtClean="0">
                <a:latin typeface="Constantia" panose="02030602050306030303" pitchFamily="18" charset="0"/>
              </a:rPr>
              <a:t>Advocates</a:t>
            </a:r>
            <a:r>
              <a:rPr lang="en-US" sz="3200" dirty="0">
                <a:latin typeface="Constantia" panose="02030602050306030303" pitchFamily="18" charset="0"/>
              </a:rPr>
              <a:t> </a:t>
            </a:r>
            <a:r>
              <a:rPr lang="en-US" sz="3200" dirty="0" smtClean="0">
                <a:latin typeface="Constantia" panose="02030602050306030303" pitchFamily="18" charset="0"/>
              </a:rPr>
              <a:t>Provides </a:t>
            </a:r>
            <a:r>
              <a:rPr lang="en-US" sz="3200" dirty="0">
                <a:latin typeface="Constantia" panose="02030602050306030303" pitchFamily="18" charset="0"/>
              </a:rPr>
              <a:t>Services to </a:t>
            </a:r>
            <a:r>
              <a:rPr lang="en-US" sz="3200" dirty="0" smtClean="0">
                <a:latin typeface="Constantia" panose="02030602050306030303" pitchFamily="18" charset="0"/>
              </a:rPr>
              <a:t>Domestic Violence Victims/Survivors</a:t>
            </a:r>
            <a:endParaRPr lang="en-US" sz="3200" dirty="0">
              <a:latin typeface="Constantia" panose="02030602050306030303" pitchFamily="18" charset="0"/>
            </a:endParaRPr>
          </a:p>
        </p:txBody>
      </p:sp>
      <p:sp>
        <p:nvSpPr>
          <p:cNvPr id="3" name="Text Placeholder 2"/>
          <p:cNvSpPr>
            <a:spLocks noGrp="1"/>
          </p:cNvSpPr>
          <p:nvPr>
            <p:ph type="body" idx="1"/>
          </p:nvPr>
        </p:nvSpPr>
        <p:spPr/>
        <p:txBody>
          <a:bodyPr/>
          <a:lstStyle/>
          <a:p>
            <a:pPr marL="365760" indent="-256032" fontAlgn="auto">
              <a:spcAft>
                <a:spcPts val="0"/>
              </a:spcAft>
              <a:buFont typeface="Wingdings 3"/>
              <a:buChar char=""/>
              <a:defRPr/>
            </a:pPr>
            <a:r>
              <a:rPr lang="en-US" sz="2000" dirty="0"/>
              <a:t>Emergency Shelter</a:t>
            </a:r>
          </a:p>
          <a:p>
            <a:pPr marL="365760" indent="-256032" fontAlgn="auto">
              <a:spcAft>
                <a:spcPts val="0"/>
              </a:spcAft>
              <a:buFont typeface="Wingdings 3"/>
              <a:buChar char=""/>
              <a:defRPr/>
            </a:pPr>
            <a:r>
              <a:rPr lang="en-US" sz="2000" dirty="0"/>
              <a:t>24 Hour Crisis Line + On Call Services</a:t>
            </a:r>
          </a:p>
          <a:p>
            <a:pPr marL="365760" indent="-256032" fontAlgn="auto">
              <a:spcAft>
                <a:spcPts val="0"/>
              </a:spcAft>
              <a:buFont typeface="Wingdings 3"/>
              <a:buChar char=""/>
              <a:defRPr/>
            </a:pPr>
            <a:r>
              <a:rPr lang="en-US" sz="2000" dirty="0"/>
              <a:t>Advocacy/Peer Counseling</a:t>
            </a:r>
          </a:p>
          <a:p>
            <a:pPr marL="365760" indent="-256032" fontAlgn="auto">
              <a:spcAft>
                <a:spcPts val="0"/>
              </a:spcAft>
              <a:buFont typeface="Wingdings 3"/>
              <a:buChar char=""/>
              <a:defRPr/>
            </a:pPr>
            <a:r>
              <a:rPr lang="en-US" sz="2000" dirty="0" smtClean="0"/>
              <a:t>Legal Advocacy </a:t>
            </a:r>
          </a:p>
          <a:p>
            <a:pPr marL="365760" indent="-256032" fontAlgn="auto">
              <a:spcAft>
                <a:spcPts val="0"/>
              </a:spcAft>
              <a:buFont typeface="Wingdings 3"/>
              <a:buChar char=""/>
              <a:defRPr/>
            </a:pPr>
            <a:r>
              <a:rPr lang="en-US" sz="2000" dirty="0" smtClean="0"/>
              <a:t>Law </a:t>
            </a:r>
            <a:r>
              <a:rPr lang="en-US" sz="2000" dirty="0"/>
              <a:t>Enforcement/Court Advocacy </a:t>
            </a:r>
          </a:p>
          <a:p>
            <a:pPr marL="365760" indent="-256032" fontAlgn="auto">
              <a:spcAft>
                <a:spcPts val="0"/>
              </a:spcAft>
              <a:buFont typeface="Wingdings 3"/>
              <a:buChar char=""/>
              <a:defRPr/>
            </a:pPr>
            <a:r>
              <a:rPr lang="en-US" sz="2000" dirty="0"/>
              <a:t>Information and Referral</a:t>
            </a:r>
          </a:p>
          <a:p>
            <a:pPr marL="365760" indent="-256032" fontAlgn="auto">
              <a:spcAft>
                <a:spcPts val="0"/>
              </a:spcAft>
              <a:buFont typeface="Wingdings 3"/>
              <a:buChar char=""/>
              <a:defRPr/>
            </a:pPr>
            <a:r>
              <a:rPr lang="en-US" sz="2000" dirty="0"/>
              <a:t>Support Groups</a:t>
            </a:r>
          </a:p>
          <a:p>
            <a:pPr marL="365760" indent="-256032" fontAlgn="auto">
              <a:spcAft>
                <a:spcPts val="0"/>
              </a:spcAft>
              <a:buFont typeface="Wingdings 3"/>
              <a:buChar char=""/>
              <a:defRPr/>
            </a:pPr>
            <a:r>
              <a:rPr lang="en-US" sz="2000" dirty="0"/>
              <a:t>Prevention, Intervention, &amp; Education</a:t>
            </a:r>
          </a:p>
          <a:p>
            <a:pPr marL="365760" indent="-256032" fontAlgn="auto">
              <a:spcAft>
                <a:spcPts val="0"/>
              </a:spcAft>
              <a:buFont typeface="Wingdings 3"/>
              <a:buChar char=""/>
              <a:defRPr/>
            </a:pPr>
            <a:r>
              <a:rPr lang="en-US" sz="2000" dirty="0"/>
              <a:t>Not mandated reporters</a:t>
            </a:r>
          </a:p>
          <a:p>
            <a:pPr marL="365760" indent="-256032" fontAlgn="auto">
              <a:spcAft>
                <a:spcPts val="0"/>
              </a:spcAft>
              <a:buFont typeface="Wingdings 3"/>
              <a:buChar char=""/>
              <a:defRPr/>
            </a:pPr>
            <a:r>
              <a:rPr lang="en-US" sz="2000" dirty="0"/>
              <a:t>All services are free and confidential </a:t>
            </a:r>
          </a:p>
          <a:p>
            <a:endParaRPr lang="en-US" dirty="0"/>
          </a:p>
        </p:txBody>
      </p:sp>
      <p:sp>
        <p:nvSpPr>
          <p:cNvPr id="4" name="Footer Placeholder 3"/>
          <p:cNvSpPr>
            <a:spLocks noGrp="1"/>
          </p:cNvSpPr>
          <p:nvPr>
            <p:ph type="ftr" sz="quarter" idx="11"/>
          </p:nvPr>
        </p:nvSpPr>
        <p:spPr/>
        <p:txBody>
          <a:bodyPr/>
          <a:lstStyle/>
          <a:p>
            <a:pPr>
              <a:defRPr/>
            </a:pPr>
            <a:endParaRPr lang="en-US"/>
          </a:p>
        </p:txBody>
      </p:sp>
    </p:spTree>
    <p:extLst>
      <p:ext uri="{BB962C8B-B14F-4D97-AF65-F5344CB8AC3E}">
        <p14:creationId xmlns:p14="http://schemas.microsoft.com/office/powerpoint/2010/main" val="988873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2"/>
          <p:cNvSpPr>
            <a:spLocks noGrp="1"/>
          </p:cNvSpPr>
          <p:nvPr>
            <p:ph type="title" idx="4294967295"/>
          </p:nvPr>
        </p:nvSpPr>
        <p:spPr/>
        <p:txBody>
          <a:bodyPr/>
          <a:lstStyle/>
          <a:p>
            <a:pPr algn="r" eaLnBrk="1" hangingPunct="1"/>
            <a:r>
              <a:rPr lang="en-US" smtClean="0">
                <a:solidFill>
                  <a:schemeClr val="accent1"/>
                </a:solidFill>
                <a:latin typeface="Calibri" pitchFamily="34" charset="0"/>
              </a:rPr>
              <a:t>Statistics</a:t>
            </a:r>
          </a:p>
        </p:txBody>
      </p:sp>
      <p:sp>
        <p:nvSpPr>
          <p:cNvPr id="7170" name="Rectangle 3"/>
          <p:cNvSpPr>
            <a:spLocks noGrp="1"/>
          </p:cNvSpPr>
          <p:nvPr>
            <p:ph type="body" idx="4294967295"/>
          </p:nvPr>
        </p:nvSpPr>
        <p:spPr/>
        <p:txBody>
          <a:bodyPr/>
          <a:lstStyle/>
          <a:p>
            <a:pPr eaLnBrk="1" hangingPunct="1">
              <a:lnSpc>
                <a:spcPct val="90000"/>
              </a:lnSpc>
            </a:pPr>
            <a:endParaRPr lang="en-US" sz="2000" dirty="0" smtClean="0">
              <a:latin typeface="Constantia" pitchFamily="18" charset="0"/>
              <a:sym typeface="Symbol" pitchFamily="18" charset="2"/>
            </a:endParaRPr>
          </a:p>
          <a:p>
            <a:pPr eaLnBrk="1" hangingPunct="1">
              <a:lnSpc>
                <a:spcPct val="90000"/>
              </a:lnSpc>
            </a:pPr>
            <a:r>
              <a:rPr lang="en-US" sz="2000" dirty="0" smtClean="0">
                <a:solidFill>
                  <a:schemeClr val="bg1"/>
                </a:solidFill>
                <a:latin typeface="Constantia" pitchFamily="18" charset="0"/>
                <a:sym typeface="Symbol" pitchFamily="18" charset="2"/>
              </a:rPr>
              <a:t></a:t>
            </a:r>
            <a:r>
              <a:rPr lang="en-US" sz="2400" b="1" dirty="0" smtClean="0">
                <a:solidFill>
                  <a:schemeClr val="bg1"/>
                </a:solidFill>
                <a:latin typeface="Constantia" pitchFamily="18" charset="0"/>
                <a:sym typeface="Symbol" pitchFamily="18" charset="2"/>
              </a:rPr>
              <a:t>One in every four women will experience domestic abuse in her life time</a:t>
            </a:r>
            <a:r>
              <a:rPr lang="en-US" sz="2000" dirty="0" smtClean="0">
                <a:latin typeface="Constantia" pitchFamily="18" charset="0"/>
                <a:sym typeface="Symbol" pitchFamily="18" charset="2"/>
              </a:rPr>
              <a:t>.</a:t>
            </a:r>
          </a:p>
          <a:p>
            <a:pPr eaLnBrk="1" hangingPunct="1">
              <a:lnSpc>
                <a:spcPct val="90000"/>
              </a:lnSpc>
            </a:pPr>
            <a:endParaRPr lang="en-US" sz="2000" dirty="0" smtClean="0">
              <a:latin typeface="Constantia" pitchFamily="18" charset="0"/>
              <a:sym typeface="Symbol" pitchFamily="18" charset="2"/>
            </a:endParaRPr>
          </a:p>
          <a:p>
            <a:pPr eaLnBrk="1" hangingPunct="1">
              <a:lnSpc>
                <a:spcPct val="90000"/>
              </a:lnSpc>
            </a:pPr>
            <a:r>
              <a:rPr lang="en-US" sz="2400" dirty="0" smtClean="0">
                <a:solidFill>
                  <a:schemeClr val="bg1"/>
                </a:solidFill>
                <a:latin typeface="Constantia" pitchFamily="18" charset="0"/>
                <a:sym typeface="Symbol" pitchFamily="18" charset="2"/>
              </a:rPr>
              <a:t></a:t>
            </a:r>
            <a:r>
              <a:rPr lang="en-US" sz="2400" b="1" dirty="0" smtClean="0">
                <a:solidFill>
                  <a:schemeClr val="bg1"/>
                </a:solidFill>
                <a:latin typeface="Constantia" pitchFamily="18" charset="0"/>
                <a:sym typeface="Symbol" pitchFamily="18" charset="2"/>
              </a:rPr>
              <a:t>85% of domestic victims are women.</a:t>
            </a:r>
          </a:p>
          <a:p>
            <a:pPr eaLnBrk="1" hangingPunct="1">
              <a:lnSpc>
                <a:spcPct val="90000"/>
              </a:lnSpc>
            </a:pPr>
            <a:endParaRPr lang="en-US" sz="2400" b="1" dirty="0" smtClean="0">
              <a:solidFill>
                <a:schemeClr val="bg1"/>
              </a:solidFill>
              <a:latin typeface="Constantia" pitchFamily="18" charset="0"/>
              <a:sym typeface="Symbol" pitchFamily="18" charset="2"/>
            </a:endParaRPr>
          </a:p>
          <a:p>
            <a:pPr eaLnBrk="1" hangingPunct="1">
              <a:lnSpc>
                <a:spcPct val="90000"/>
              </a:lnSpc>
            </a:pPr>
            <a:r>
              <a:rPr lang="en-US" sz="2400" b="1" dirty="0" smtClean="0">
                <a:solidFill>
                  <a:schemeClr val="bg1"/>
                </a:solidFill>
                <a:latin typeface="Constantia" pitchFamily="18" charset="0"/>
                <a:sym typeface="Symbol" pitchFamily="18" charset="2"/>
              </a:rPr>
              <a:t>Historically, females have most often victimized by someone they knew.</a:t>
            </a:r>
          </a:p>
          <a:p>
            <a:pPr eaLnBrk="1" hangingPunct="1">
              <a:lnSpc>
                <a:spcPct val="90000"/>
              </a:lnSpc>
            </a:pPr>
            <a:endParaRPr lang="en-US" sz="2400" b="1" dirty="0" smtClean="0">
              <a:solidFill>
                <a:schemeClr val="bg1"/>
              </a:solidFill>
              <a:latin typeface="Constantia" pitchFamily="18" charset="0"/>
              <a:sym typeface="Symbol" pitchFamily="18" charset="2"/>
            </a:endParaRPr>
          </a:p>
          <a:p>
            <a:pPr eaLnBrk="1" hangingPunct="1">
              <a:lnSpc>
                <a:spcPct val="90000"/>
              </a:lnSpc>
            </a:pPr>
            <a:r>
              <a:rPr lang="en-US" sz="2400" b="1" dirty="0" smtClean="0">
                <a:solidFill>
                  <a:schemeClr val="bg1"/>
                </a:solidFill>
                <a:latin typeface="Constantia" pitchFamily="18" charset="0"/>
                <a:sym typeface="Symbol" pitchFamily="18" charset="2"/>
              </a:rPr>
              <a:t>Females who are 20-24 years of age are at the greatest risk of nonfatal intimate partner abuse.</a:t>
            </a:r>
          </a:p>
        </p:txBody>
      </p:sp>
      <p:sp>
        <p:nvSpPr>
          <p:cNvPr id="2" name="Footer Placeholder 1"/>
          <p:cNvSpPr>
            <a:spLocks noGrp="1"/>
          </p:cNvSpPr>
          <p:nvPr>
            <p:ph type="ftr" sz="quarter" idx="11"/>
          </p:nvPr>
        </p:nvSpPr>
        <p:spPr>
          <a:xfrm>
            <a:off x="2667000" y="6356350"/>
            <a:ext cx="6096000" cy="365125"/>
          </a:xfrm>
        </p:spPr>
        <p:txBody>
          <a:bodyPr/>
          <a:lstStyle/>
          <a:p>
            <a:pPr>
              <a:defRPr/>
            </a:pPr>
            <a:r>
              <a:rPr lang="en-US" dirty="0"/>
              <a:t>Information for this power point was obtained from Avon Foundation for Women, domestic violence resource guide.</a:t>
            </a:r>
          </a:p>
          <a:p>
            <a:pPr>
              <a:defRPr/>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1143000"/>
          </a:xfrm>
        </p:spPr>
        <p:txBody>
          <a:bodyPr/>
          <a:lstStyle/>
          <a:p>
            <a:pPr eaLnBrk="1" hangingPunct="1">
              <a:defRPr/>
            </a:pPr>
            <a:r>
              <a:rPr lang="en-US" dirty="0" smtClean="0">
                <a:solidFill>
                  <a:schemeClr val="accent1"/>
                </a:solidFill>
                <a:effectLst>
                  <a:outerShdw blurRad="38100" dist="38100" dir="2700000" algn="tl">
                    <a:srgbClr val="FFFFFF"/>
                  </a:outerShdw>
                </a:effectLst>
                <a:latin typeface="Calibri" pitchFamily="34" charset="0"/>
              </a:rPr>
              <a:t>Statistics</a:t>
            </a:r>
          </a:p>
        </p:txBody>
      </p:sp>
      <p:sp>
        <p:nvSpPr>
          <p:cNvPr id="8194" name="Subtitle 2"/>
          <p:cNvSpPr>
            <a:spLocks noGrp="1"/>
          </p:cNvSpPr>
          <p:nvPr>
            <p:ph type="body" idx="1"/>
          </p:nvPr>
        </p:nvSpPr>
        <p:spPr>
          <a:xfrm>
            <a:off x="457200" y="1935163"/>
            <a:ext cx="8229600" cy="4389437"/>
          </a:xfrm>
        </p:spPr>
        <p:txBody>
          <a:bodyPr/>
          <a:lstStyle/>
          <a:p>
            <a:pPr marL="273050" marR="0" indent="-273050" algn="l" eaLnBrk="1" hangingPunct="1">
              <a:lnSpc>
                <a:spcPct val="90000"/>
              </a:lnSpc>
              <a:buFont typeface="Wingdings 2" pitchFamily="18" charset="2"/>
              <a:buChar char=""/>
            </a:pPr>
            <a:r>
              <a:rPr lang="en-US" sz="2400" b="1" smtClean="0">
                <a:solidFill>
                  <a:schemeClr val="bg1"/>
                </a:solidFill>
                <a:latin typeface="Constantia" pitchFamily="18" charset="0"/>
                <a:sym typeface="Symbol" pitchFamily="18" charset="2"/>
              </a:rPr>
              <a:t>Most cases of domestic abuse are never reported to the police.</a:t>
            </a:r>
          </a:p>
          <a:p>
            <a:pPr marL="273050" marR="0" indent="-273050" algn="l" eaLnBrk="1" hangingPunct="1">
              <a:lnSpc>
                <a:spcPct val="90000"/>
              </a:lnSpc>
              <a:buFont typeface="Wingdings 2" pitchFamily="18" charset="2"/>
              <a:buChar char=""/>
            </a:pPr>
            <a:endParaRPr lang="en-US" sz="2400" b="1" smtClean="0">
              <a:solidFill>
                <a:schemeClr val="bg1"/>
              </a:solidFill>
              <a:latin typeface="Constantia" pitchFamily="18" charset="0"/>
              <a:sym typeface="Symbol" pitchFamily="18" charset="2"/>
            </a:endParaRPr>
          </a:p>
          <a:p>
            <a:pPr marL="273050" marR="0" indent="-273050" algn="l" eaLnBrk="1" hangingPunct="1">
              <a:lnSpc>
                <a:spcPct val="90000"/>
              </a:lnSpc>
              <a:buFont typeface="Wingdings 2" pitchFamily="18" charset="2"/>
              <a:buChar char=""/>
            </a:pPr>
            <a:r>
              <a:rPr lang="en-US" sz="2400" b="1" smtClean="0">
                <a:solidFill>
                  <a:schemeClr val="bg1"/>
                </a:solidFill>
                <a:latin typeface="Constantia" pitchFamily="18" charset="0"/>
                <a:sym typeface="Symbol" pitchFamily="18" charset="2"/>
              </a:rPr>
              <a:t> Those who experience dating violence are more likely to participate in binge drinking, fighting, and /or smoking, and are at an increased risk of suffering from mental illness.</a:t>
            </a:r>
          </a:p>
          <a:p>
            <a:pPr marL="273050" marR="0" indent="-273050" algn="l" eaLnBrk="1" hangingPunct="1">
              <a:lnSpc>
                <a:spcPct val="90000"/>
              </a:lnSpc>
              <a:buFont typeface="Wingdings 2" pitchFamily="18" charset="2"/>
              <a:buChar char=""/>
            </a:pPr>
            <a:endParaRPr lang="en-US" sz="2400" b="1" smtClean="0">
              <a:solidFill>
                <a:schemeClr val="bg1"/>
              </a:solidFill>
              <a:latin typeface="Constantia" pitchFamily="18" charset="0"/>
              <a:sym typeface="Symbol" pitchFamily="18" charset="2"/>
            </a:endParaRPr>
          </a:p>
          <a:p>
            <a:pPr marL="273050" marR="0" indent="-273050" algn="l" eaLnBrk="1" hangingPunct="1">
              <a:lnSpc>
                <a:spcPct val="90000"/>
              </a:lnSpc>
              <a:buFont typeface="Wingdings 2" pitchFamily="18" charset="2"/>
              <a:buChar char=""/>
            </a:pPr>
            <a:r>
              <a:rPr lang="en-US" sz="2400" b="1" smtClean="0">
                <a:solidFill>
                  <a:schemeClr val="bg1"/>
                </a:solidFill>
                <a:latin typeface="Constantia" pitchFamily="18" charset="0"/>
                <a:sym typeface="Symbol" pitchFamily="18" charset="2"/>
              </a:rPr>
              <a:t>Witnessing violence between one’s parents or caretakers is the strongest risk factor of transmitting violent behavior from one generation to the next.</a:t>
            </a:r>
            <a:endParaRPr lang="en-US" sz="2400" b="1" smtClean="0">
              <a:solidFill>
                <a:schemeClr val="bg1"/>
              </a:solidFill>
              <a:latin typeface="Constantia" pitchFamily="18" charset="0"/>
            </a:endParaRPr>
          </a:p>
          <a:p>
            <a:pPr marL="273050" marR="0" indent="-273050" eaLnBrk="1" hangingPunct="1">
              <a:lnSpc>
                <a:spcPct val="90000"/>
              </a:lnSpc>
              <a:buFont typeface="Wingdings 2" pitchFamily="18" charset="2"/>
              <a:buChar char=""/>
            </a:pPr>
            <a:endParaRPr lang="en-US" smtClean="0">
              <a:latin typeface="Constantia" pitchFamily="18" charset="0"/>
            </a:endParaRPr>
          </a:p>
        </p:txBody>
      </p:sp>
      <p:sp>
        <p:nvSpPr>
          <p:cNvPr id="3" name="Footer Placeholder 2"/>
          <p:cNvSpPr>
            <a:spLocks noGrp="1"/>
          </p:cNvSpPr>
          <p:nvPr>
            <p:ph type="ftr" sz="quarter" idx="11"/>
          </p:nvPr>
        </p:nvSpPr>
        <p:spPr>
          <a:xfrm>
            <a:off x="2667000" y="6356350"/>
            <a:ext cx="5334000" cy="365125"/>
          </a:xfrm>
        </p:spPr>
        <p:txBody>
          <a:bodyPr/>
          <a:lstStyle/>
          <a:p>
            <a:pPr>
              <a:defRPr/>
            </a:pPr>
            <a:r>
              <a:rPr lang="en-US" dirty="0"/>
              <a:t>Information for this power point was obtained from Avon Foundation for Women, domestic violence resource guide.</a:t>
            </a:r>
          </a:p>
          <a:p>
            <a:pPr>
              <a:defRPr/>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969264"/>
          </a:xfrm>
        </p:spPr>
        <p:txBody>
          <a:bodyPr/>
          <a:lstStyle/>
          <a:p>
            <a:pPr algn="r"/>
            <a:r>
              <a:rPr lang="en-US" dirty="0">
                <a:solidFill>
                  <a:schemeClr val="accent1"/>
                </a:solidFill>
                <a:effectLst>
                  <a:outerShdw blurRad="38100" dist="38100" dir="2700000" algn="tl">
                    <a:srgbClr val="FFFFFF"/>
                  </a:outerShdw>
                </a:effectLst>
                <a:latin typeface="Calibri" pitchFamily="34" charset="0"/>
              </a:rPr>
              <a:t>Statistics</a:t>
            </a:r>
            <a:endParaRPr lang="en-US" dirty="0"/>
          </a:p>
        </p:txBody>
      </p:sp>
      <p:sp>
        <p:nvSpPr>
          <p:cNvPr id="3" name="Text Placeholder 2"/>
          <p:cNvSpPr>
            <a:spLocks noGrp="1"/>
          </p:cNvSpPr>
          <p:nvPr>
            <p:ph type="body" idx="1"/>
          </p:nvPr>
        </p:nvSpPr>
        <p:spPr>
          <a:xfrm>
            <a:off x="530352" y="2286000"/>
            <a:ext cx="7772400" cy="1928376"/>
          </a:xfrm>
        </p:spPr>
        <p:txBody>
          <a:bodyPr/>
          <a:lstStyle/>
          <a:p>
            <a:pPr marL="342900" lvl="0" indent="-342900">
              <a:buFont typeface="Arial" panose="020B0604020202020204" pitchFamily="34" charset="0"/>
              <a:buChar char="•"/>
            </a:pPr>
            <a:r>
              <a:rPr lang="en-US" dirty="0">
                <a:solidFill>
                  <a:schemeClr val="bg1"/>
                </a:solidFill>
              </a:rPr>
              <a:t>About 1 in 4 women and 1 in 10 men have experienced contact </a:t>
            </a:r>
            <a:r>
              <a:rPr lang="en-US" b="1" dirty="0">
                <a:solidFill>
                  <a:schemeClr val="bg1"/>
                </a:solidFill>
              </a:rPr>
              <a:t>sexual violence, physical violence, or stalking</a:t>
            </a:r>
            <a:r>
              <a:rPr lang="en-US" dirty="0">
                <a:solidFill>
                  <a:schemeClr val="bg1"/>
                </a:solidFill>
              </a:rPr>
              <a:t> by an intimate partner during their lifetime and reported at least one impact of the violence (like being concerned for their safety).</a:t>
            </a:r>
          </a:p>
          <a:p>
            <a:pPr marL="342900" lvl="0" indent="-342900">
              <a:buFont typeface="Arial" panose="020B0604020202020204" pitchFamily="34" charset="0"/>
              <a:buChar char="•"/>
            </a:pPr>
            <a:r>
              <a:rPr lang="en-US" dirty="0">
                <a:solidFill>
                  <a:schemeClr val="bg1"/>
                </a:solidFill>
              </a:rPr>
              <a:t>Over 43 million women and about 38 million men experienced </a:t>
            </a:r>
            <a:r>
              <a:rPr lang="en-US" b="1" dirty="0">
                <a:solidFill>
                  <a:schemeClr val="bg1"/>
                </a:solidFill>
              </a:rPr>
              <a:t>psychological aggression</a:t>
            </a:r>
            <a:r>
              <a:rPr lang="en-US" dirty="0">
                <a:solidFill>
                  <a:schemeClr val="bg1"/>
                </a:solidFill>
              </a:rPr>
              <a:t> by an intimate partner in their lifetime</a:t>
            </a:r>
          </a:p>
          <a:p>
            <a:pPr marL="342900" indent="-342900">
              <a:buFont typeface="Arial" panose="020B0604020202020204" pitchFamily="34" charset="0"/>
              <a:buChar char="•"/>
            </a:pPr>
            <a:r>
              <a:rPr lang="en-US" dirty="0">
                <a:solidFill>
                  <a:schemeClr val="bg1"/>
                </a:solidFill>
              </a:rPr>
              <a:t>See more data from CDC’s</a:t>
            </a:r>
            <a:r>
              <a:rPr lang="en-US" dirty="0"/>
              <a:t> </a:t>
            </a:r>
            <a:r>
              <a:rPr lang="en-US" u="sng" dirty="0">
                <a:hlinkClick r:id="rId2"/>
              </a:rPr>
              <a:t>National Intimate Partner and Sexual Violence Survey (NISVS)</a:t>
            </a:r>
            <a:endParaRPr lang="en-US" dirty="0"/>
          </a:p>
        </p:txBody>
      </p:sp>
      <p:sp>
        <p:nvSpPr>
          <p:cNvPr id="4" name="Footer Placeholder 3"/>
          <p:cNvSpPr>
            <a:spLocks noGrp="1"/>
          </p:cNvSpPr>
          <p:nvPr>
            <p:ph type="ftr" sz="quarter" idx="11"/>
          </p:nvPr>
        </p:nvSpPr>
        <p:spPr>
          <a:xfrm>
            <a:off x="2667000" y="6553200"/>
            <a:ext cx="6248400" cy="168275"/>
          </a:xfrm>
        </p:spPr>
        <p:txBody>
          <a:bodyPr/>
          <a:lstStyle/>
          <a:p>
            <a:pPr>
              <a:defRPr/>
            </a:pPr>
            <a:r>
              <a:rPr lang="en-US" dirty="0"/>
              <a:t>Information for this power point was obtained from Avon Foundation for Women, domestic violence resource guide.</a:t>
            </a:r>
          </a:p>
          <a:p>
            <a:pPr>
              <a:defRPr/>
            </a:pPr>
            <a:endParaRPr lang="en-US" dirty="0"/>
          </a:p>
        </p:txBody>
      </p:sp>
    </p:spTree>
    <p:extLst>
      <p:ext uri="{BB962C8B-B14F-4D97-AF65-F5344CB8AC3E}">
        <p14:creationId xmlns:p14="http://schemas.microsoft.com/office/powerpoint/2010/main" val="3280909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685800"/>
            <a:ext cx="7772400" cy="1219200"/>
          </a:xfrm>
        </p:spPr>
        <p:txBody>
          <a:bodyPr/>
          <a:lstStyle/>
          <a:p>
            <a:r>
              <a:rPr lang="en-US" sz="4400" dirty="0" smtClean="0">
                <a:effectLst/>
              </a:rPr>
              <a:t/>
            </a:r>
            <a:br>
              <a:rPr lang="en-US" sz="4400" dirty="0" smtClean="0">
                <a:effectLst/>
              </a:rPr>
            </a:br>
            <a:r>
              <a:rPr lang="en-US" sz="4400" dirty="0">
                <a:effectLst/>
              </a:rPr>
              <a:t/>
            </a:r>
            <a:br>
              <a:rPr lang="en-US" sz="4400" dirty="0">
                <a:effectLst/>
              </a:rPr>
            </a:br>
            <a:r>
              <a:rPr lang="en-US" sz="4400" dirty="0" smtClean="0">
                <a:effectLst/>
              </a:rPr>
              <a:t/>
            </a:r>
            <a:br>
              <a:rPr lang="en-US" sz="4400" dirty="0" smtClean="0">
                <a:effectLst/>
              </a:rPr>
            </a:br>
            <a:r>
              <a:rPr lang="en-US" sz="4400" dirty="0">
                <a:effectLst/>
              </a:rPr>
              <a:t/>
            </a:r>
            <a:br>
              <a:rPr lang="en-US" sz="4400" dirty="0">
                <a:effectLst/>
              </a:rPr>
            </a:br>
            <a:r>
              <a:rPr lang="en-US" sz="4400" dirty="0" smtClean="0">
                <a:effectLst/>
              </a:rPr>
              <a:t>                                                            </a:t>
            </a:r>
            <a:r>
              <a:rPr lang="en-US" dirty="0">
                <a:effectLst/>
              </a:rPr>
              <a:t/>
            </a:r>
            <a:br>
              <a:rPr lang="en-US" dirty="0">
                <a:effectLst/>
              </a:rPr>
            </a:br>
            <a:r>
              <a:rPr lang="en-US" dirty="0">
                <a:effectLst/>
              </a:rPr>
              <a:t/>
            </a:r>
            <a:br>
              <a:rPr lang="en-US" dirty="0">
                <a:effectLst/>
              </a:rPr>
            </a:br>
            <a:r>
              <a:rPr lang="en-US" sz="4000" dirty="0">
                <a:solidFill>
                  <a:schemeClr val="accent2">
                    <a:lumMod val="60000"/>
                    <a:lumOff val="40000"/>
                  </a:schemeClr>
                </a:solidFill>
                <a:effectLst/>
                <a:latin typeface="Constantia" panose="02030602050306030303" pitchFamily="18" charset="0"/>
              </a:rPr>
              <a:t>Statistics Domestic Violence and the LGBTQ Community</a:t>
            </a:r>
            <a:endParaRPr lang="en-US" sz="4000" dirty="0">
              <a:solidFill>
                <a:schemeClr val="accent2">
                  <a:lumMod val="60000"/>
                  <a:lumOff val="40000"/>
                </a:schemeClr>
              </a:solidFill>
              <a:latin typeface="Constantia" panose="02030602050306030303" pitchFamily="18" charset="0"/>
            </a:endParaRPr>
          </a:p>
        </p:txBody>
      </p:sp>
      <p:sp>
        <p:nvSpPr>
          <p:cNvPr id="3" name="Text Placeholder 2"/>
          <p:cNvSpPr>
            <a:spLocks noGrp="1"/>
          </p:cNvSpPr>
          <p:nvPr>
            <p:ph type="body" idx="1"/>
          </p:nvPr>
        </p:nvSpPr>
        <p:spPr>
          <a:xfrm>
            <a:off x="530352" y="1905000"/>
            <a:ext cx="7772400" cy="4800600"/>
          </a:xfrm>
        </p:spPr>
        <p:txBody>
          <a:bodyPr/>
          <a:lstStyle/>
          <a:p>
            <a:r>
              <a:rPr lang="en-US" sz="2800" dirty="0">
                <a:solidFill>
                  <a:schemeClr val="bg1"/>
                </a:solidFill>
                <a:latin typeface="Constantia" panose="02030602050306030303" pitchFamily="18" charset="0"/>
              </a:rPr>
              <a:t>43.8% of</a:t>
            </a:r>
            <a:r>
              <a:rPr lang="en-US" sz="2800" dirty="0">
                <a:latin typeface="Constantia" panose="02030602050306030303" pitchFamily="18" charset="0"/>
              </a:rPr>
              <a:t> </a:t>
            </a:r>
            <a:r>
              <a:rPr lang="en-US" sz="2800" dirty="0">
                <a:latin typeface="Constantia" panose="02030602050306030303" pitchFamily="18" charset="0"/>
                <a:hlinkClick r:id="rId2"/>
              </a:rPr>
              <a:t>lesbian</a:t>
            </a:r>
            <a:r>
              <a:rPr lang="en-US" sz="2800" dirty="0">
                <a:latin typeface="Constantia" panose="02030602050306030303" pitchFamily="18" charset="0"/>
              </a:rPr>
              <a:t> </a:t>
            </a:r>
            <a:r>
              <a:rPr lang="en-US" sz="2800" dirty="0">
                <a:latin typeface="Constantia" panose="02030602050306030303" pitchFamily="18" charset="0"/>
                <a:hlinkClick r:id="rId2"/>
              </a:rPr>
              <a:t>women</a:t>
            </a:r>
            <a:r>
              <a:rPr lang="en-US" sz="2800" dirty="0">
                <a:latin typeface="Constantia" panose="02030602050306030303" pitchFamily="18" charset="0"/>
              </a:rPr>
              <a:t> </a:t>
            </a:r>
            <a:r>
              <a:rPr lang="en-US" sz="2800" dirty="0">
                <a:solidFill>
                  <a:schemeClr val="bg1"/>
                </a:solidFill>
                <a:latin typeface="Constantia" panose="02030602050306030303" pitchFamily="18" charset="0"/>
              </a:rPr>
              <a:t>and 61.1% of</a:t>
            </a:r>
            <a:r>
              <a:rPr lang="en-US" sz="2800" dirty="0">
                <a:latin typeface="Constantia" panose="02030602050306030303" pitchFamily="18" charset="0"/>
              </a:rPr>
              <a:t> </a:t>
            </a:r>
            <a:r>
              <a:rPr lang="en-US" sz="2800" dirty="0">
                <a:latin typeface="Constantia" panose="02030602050306030303" pitchFamily="18" charset="0"/>
                <a:hlinkClick r:id="rId2"/>
              </a:rPr>
              <a:t>bisexual</a:t>
            </a:r>
            <a:r>
              <a:rPr lang="en-US" sz="2800" dirty="0">
                <a:latin typeface="Constantia" panose="02030602050306030303" pitchFamily="18" charset="0"/>
              </a:rPr>
              <a:t> </a:t>
            </a:r>
            <a:r>
              <a:rPr lang="en-US" sz="2800" dirty="0">
                <a:latin typeface="Constantia" panose="02030602050306030303" pitchFamily="18" charset="0"/>
                <a:hlinkClick r:id="rId2"/>
              </a:rPr>
              <a:t>women</a:t>
            </a:r>
            <a:r>
              <a:rPr lang="en-US" sz="2800" dirty="0">
                <a:latin typeface="Constantia" panose="02030602050306030303" pitchFamily="18" charset="0"/>
              </a:rPr>
              <a:t> </a:t>
            </a:r>
            <a:r>
              <a:rPr lang="en-US" sz="2800" dirty="0">
                <a:solidFill>
                  <a:schemeClr val="bg1"/>
                </a:solidFill>
                <a:latin typeface="Constantia" panose="02030602050306030303" pitchFamily="18" charset="0"/>
              </a:rPr>
              <a:t>have experienced rape, physical violence, and/or stalking by an intimate partner at some point in their lifetime, as opposed to 35% of heterosexual women.</a:t>
            </a:r>
          </a:p>
          <a:p>
            <a:r>
              <a:rPr lang="en-US" sz="2800" dirty="0">
                <a:solidFill>
                  <a:schemeClr val="bg1"/>
                </a:solidFill>
                <a:latin typeface="Constantia" panose="02030602050306030303" pitchFamily="18" charset="0"/>
              </a:rPr>
              <a:t>26% of</a:t>
            </a:r>
            <a:r>
              <a:rPr lang="en-US" sz="2800" dirty="0">
                <a:latin typeface="Constantia" panose="02030602050306030303" pitchFamily="18" charset="0"/>
              </a:rPr>
              <a:t> </a:t>
            </a:r>
            <a:r>
              <a:rPr lang="en-US" sz="2800" dirty="0">
                <a:latin typeface="Constantia" panose="02030602050306030303" pitchFamily="18" charset="0"/>
                <a:hlinkClick r:id="rId2"/>
              </a:rPr>
              <a:t>gay</a:t>
            </a:r>
            <a:r>
              <a:rPr lang="en-US" sz="2800" dirty="0">
                <a:latin typeface="Constantia" panose="02030602050306030303" pitchFamily="18" charset="0"/>
              </a:rPr>
              <a:t> </a:t>
            </a:r>
            <a:r>
              <a:rPr lang="en-US" sz="2800" dirty="0">
                <a:latin typeface="Constantia" panose="02030602050306030303" pitchFamily="18" charset="0"/>
                <a:hlinkClick r:id="rId2"/>
              </a:rPr>
              <a:t>men</a:t>
            </a:r>
            <a:r>
              <a:rPr lang="en-US" sz="2800" dirty="0">
                <a:latin typeface="Constantia" panose="02030602050306030303" pitchFamily="18" charset="0"/>
              </a:rPr>
              <a:t> </a:t>
            </a:r>
            <a:r>
              <a:rPr lang="en-US" sz="2800" dirty="0">
                <a:solidFill>
                  <a:schemeClr val="bg1"/>
                </a:solidFill>
                <a:latin typeface="Constantia" panose="02030602050306030303" pitchFamily="18" charset="0"/>
              </a:rPr>
              <a:t>and 37.3% of</a:t>
            </a:r>
            <a:r>
              <a:rPr lang="en-US" sz="2800" dirty="0">
                <a:latin typeface="Constantia" panose="02030602050306030303" pitchFamily="18" charset="0"/>
              </a:rPr>
              <a:t> </a:t>
            </a:r>
            <a:r>
              <a:rPr lang="en-US" sz="2800" dirty="0">
                <a:latin typeface="Constantia" panose="02030602050306030303" pitchFamily="18" charset="0"/>
                <a:hlinkClick r:id="rId2"/>
              </a:rPr>
              <a:t>bisexual</a:t>
            </a:r>
            <a:r>
              <a:rPr lang="en-US" sz="2800" dirty="0">
                <a:latin typeface="Constantia" panose="02030602050306030303" pitchFamily="18" charset="0"/>
              </a:rPr>
              <a:t> </a:t>
            </a:r>
            <a:r>
              <a:rPr lang="en-US" sz="2800" dirty="0">
                <a:latin typeface="Constantia" panose="02030602050306030303" pitchFamily="18" charset="0"/>
                <a:hlinkClick r:id="rId2"/>
              </a:rPr>
              <a:t>men</a:t>
            </a:r>
            <a:r>
              <a:rPr lang="en-US" sz="2800" dirty="0">
                <a:latin typeface="Constantia" panose="02030602050306030303" pitchFamily="18" charset="0"/>
              </a:rPr>
              <a:t> </a:t>
            </a:r>
            <a:r>
              <a:rPr lang="en-US" sz="2800" dirty="0">
                <a:solidFill>
                  <a:schemeClr val="bg1"/>
                </a:solidFill>
                <a:latin typeface="Constantia" panose="02030602050306030303" pitchFamily="18" charset="0"/>
              </a:rPr>
              <a:t>have experienced rape, physical violence, and/or stalking by an intimate partner in their lifetime, in comparison to 29% of heterosexual men.</a:t>
            </a:r>
          </a:p>
          <a:p>
            <a:endParaRPr lang="en-US" dirty="0"/>
          </a:p>
        </p:txBody>
      </p:sp>
      <p:sp>
        <p:nvSpPr>
          <p:cNvPr id="4" name="Footer Placeholder 3"/>
          <p:cNvSpPr>
            <a:spLocks noGrp="1"/>
          </p:cNvSpPr>
          <p:nvPr>
            <p:ph type="ftr" sz="quarter" idx="11"/>
          </p:nvPr>
        </p:nvSpPr>
        <p:spPr>
          <a:xfrm>
            <a:off x="2667000" y="6356350"/>
            <a:ext cx="5562600" cy="365125"/>
          </a:xfrm>
        </p:spPr>
        <p:txBody>
          <a:bodyPr/>
          <a:lstStyle/>
          <a:p>
            <a:r>
              <a:rPr lang="en-US" dirty="0"/>
              <a:t>CDC</a:t>
            </a:r>
          </a:p>
          <a:p>
            <a:r>
              <a:rPr lang="en-US" dirty="0"/>
              <a:t>https://www.cdc.gov/violenceprevention/datasources/nisvs/FAQ.html</a:t>
            </a:r>
          </a:p>
          <a:p>
            <a:pPr>
              <a:defRPr/>
            </a:pPr>
            <a:endParaRPr lang="en-US" dirty="0"/>
          </a:p>
        </p:txBody>
      </p:sp>
    </p:spTree>
    <p:extLst>
      <p:ext uri="{BB962C8B-B14F-4D97-AF65-F5344CB8AC3E}">
        <p14:creationId xmlns:p14="http://schemas.microsoft.com/office/powerpoint/2010/main" val="270232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066800"/>
            <a:ext cx="7772400" cy="76200"/>
          </a:xfrm>
        </p:spPr>
        <p:txBody>
          <a:bodyPr/>
          <a:lstStyle/>
          <a:p>
            <a:r>
              <a:rPr lang="en-US" dirty="0">
                <a:effectLst/>
              </a:rPr>
              <a:t/>
            </a:r>
            <a:br>
              <a:rPr lang="en-US" dirty="0">
                <a:effectLst/>
              </a:rPr>
            </a:br>
            <a:r>
              <a:rPr lang="en-US" sz="1600" dirty="0">
                <a:effectLst/>
              </a:rPr>
              <a:t>.</a:t>
            </a:r>
            <a:endParaRPr lang="en-US" sz="1600" dirty="0"/>
          </a:p>
        </p:txBody>
      </p:sp>
      <p:sp>
        <p:nvSpPr>
          <p:cNvPr id="3" name="Text Placeholder 2"/>
          <p:cNvSpPr>
            <a:spLocks noGrp="1"/>
          </p:cNvSpPr>
          <p:nvPr>
            <p:ph type="body" idx="1"/>
          </p:nvPr>
        </p:nvSpPr>
        <p:spPr>
          <a:xfrm>
            <a:off x="530352" y="1143000"/>
            <a:ext cx="7772400" cy="5715000"/>
          </a:xfrm>
        </p:spPr>
        <p:txBody>
          <a:bodyPr/>
          <a:lstStyle/>
          <a:p>
            <a:r>
              <a:rPr lang="en-US" sz="2400" dirty="0">
                <a:solidFill>
                  <a:schemeClr val="bg1"/>
                </a:solidFill>
                <a:latin typeface="Constantia" panose="02030602050306030303" pitchFamily="18" charset="0"/>
              </a:rPr>
              <a:t>In a study of</a:t>
            </a:r>
            <a:r>
              <a:rPr lang="en-US" sz="2400" dirty="0">
                <a:latin typeface="Constantia" panose="02030602050306030303" pitchFamily="18" charset="0"/>
              </a:rPr>
              <a:t> </a:t>
            </a:r>
            <a:r>
              <a:rPr lang="en-US" sz="2400" dirty="0">
                <a:latin typeface="Constantia" panose="02030602050306030303" pitchFamily="18" charset="0"/>
                <a:hlinkClick r:id="rId2"/>
              </a:rPr>
              <a:t>male</a:t>
            </a:r>
            <a:r>
              <a:rPr lang="en-US" sz="2400" dirty="0">
                <a:latin typeface="Constantia" panose="02030602050306030303" pitchFamily="18" charset="0"/>
              </a:rPr>
              <a:t> </a:t>
            </a:r>
            <a:r>
              <a:rPr lang="en-US" sz="2400" dirty="0">
                <a:latin typeface="Constantia" panose="02030602050306030303" pitchFamily="18" charset="0"/>
                <a:hlinkClick r:id="rId2"/>
              </a:rPr>
              <a:t>same</a:t>
            </a:r>
            <a:r>
              <a:rPr lang="en-US" sz="2400" dirty="0">
                <a:latin typeface="Constantia" panose="02030602050306030303" pitchFamily="18" charset="0"/>
              </a:rPr>
              <a:t> </a:t>
            </a:r>
            <a:r>
              <a:rPr lang="en-US" sz="2400" dirty="0">
                <a:latin typeface="Constantia" panose="02030602050306030303" pitchFamily="18" charset="0"/>
                <a:hlinkClick r:id="rId2"/>
              </a:rPr>
              <a:t>sex</a:t>
            </a:r>
            <a:r>
              <a:rPr lang="en-US" sz="2400" dirty="0">
                <a:latin typeface="Constantia" panose="02030602050306030303" pitchFamily="18" charset="0"/>
              </a:rPr>
              <a:t> </a:t>
            </a:r>
            <a:r>
              <a:rPr lang="en-US" sz="2400" dirty="0">
                <a:latin typeface="Constantia" panose="02030602050306030303" pitchFamily="18" charset="0"/>
                <a:hlinkClick r:id="rId2"/>
              </a:rPr>
              <a:t>relationships</a:t>
            </a:r>
            <a:r>
              <a:rPr lang="en-US" sz="2400" dirty="0">
                <a:solidFill>
                  <a:schemeClr val="bg1"/>
                </a:solidFill>
                <a:latin typeface="Constantia" panose="02030602050306030303" pitchFamily="18" charset="0"/>
              </a:rPr>
              <a:t>, only 26% of men called the police for assistance after experiencing near-lethal violence.</a:t>
            </a:r>
          </a:p>
          <a:p>
            <a:r>
              <a:rPr lang="en-US" sz="2400" dirty="0">
                <a:solidFill>
                  <a:schemeClr val="bg1"/>
                </a:solidFill>
                <a:latin typeface="Constantia" panose="02030602050306030303" pitchFamily="18" charset="0"/>
              </a:rPr>
              <a:t>In 2012, fewer than 5% of</a:t>
            </a:r>
            <a:r>
              <a:rPr lang="en-US" sz="2400" dirty="0">
                <a:latin typeface="Constantia" panose="02030602050306030303" pitchFamily="18" charset="0"/>
              </a:rPr>
              <a:t> </a:t>
            </a:r>
            <a:r>
              <a:rPr lang="en-US" sz="2400" dirty="0">
                <a:latin typeface="Constantia" panose="02030602050306030303" pitchFamily="18" charset="0"/>
                <a:hlinkClick r:id="rId2"/>
              </a:rPr>
              <a:t>LGBTQ</a:t>
            </a:r>
            <a:r>
              <a:rPr lang="en-US" sz="2400" dirty="0">
                <a:latin typeface="Constantia" panose="02030602050306030303" pitchFamily="18" charset="0"/>
              </a:rPr>
              <a:t> </a:t>
            </a:r>
            <a:r>
              <a:rPr lang="en-US" sz="2400" dirty="0">
                <a:latin typeface="Constantia" panose="02030602050306030303" pitchFamily="18" charset="0"/>
                <a:hlinkClick r:id="rId2"/>
              </a:rPr>
              <a:t>survivors</a:t>
            </a:r>
            <a:r>
              <a:rPr lang="en-US" sz="2400" dirty="0">
                <a:latin typeface="Constantia" panose="02030602050306030303" pitchFamily="18" charset="0"/>
              </a:rPr>
              <a:t> </a:t>
            </a:r>
            <a:r>
              <a:rPr lang="en-US" sz="2400" dirty="0">
                <a:latin typeface="Constantia" panose="02030602050306030303" pitchFamily="18" charset="0"/>
                <a:hlinkClick r:id="rId2"/>
              </a:rPr>
              <a:t>of</a:t>
            </a:r>
            <a:r>
              <a:rPr lang="en-US" sz="2400" dirty="0">
                <a:latin typeface="Constantia" panose="02030602050306030303" pitchFamily="18" charset="0"/>
              </a:rPr>
              <a:t> </a:t>
            </a:r>
            <a:r>
              <a:rPr lang="en-US" sz="2400" dirty="0">
                <a:latin typeface="Constantia" panose="02030602050306030303" pitchFamily="18" charset="0"/>
                <a:hlinkClick r:id="rId2"/>
              </a:rPr>
              <a:t>intimate</a:t>
            </a:r>
            <a:r>
              <a:rPr lang="en-US" sz="2400" dirty="0">
                <a:latin typeface="Constantia" panose="02030602050306030303" pitchFamily="18" charset="0"/>
              </a:rPr>
              <a:t> </a:t>
            </a:r>
            <a:r>
              <a:rPr lang="en-US" sz="2400" dirty="0">
                <a:latin typeface="Constantia" panose="02030602050306030303" pitchFamily="18" charset="0"/>
                <a:hlinkClick r:id="rId2"/>
              </a:rPr>
              <a:t>partner</a:t>
            </a:r>
            <a:r>
              <a:rPr lang="en-US" sz="2400" dirty="0">
                <a:latin typeface="Constantia" panose="02030602050306030303" pitchFamily="18" charset="0"/>
              </a:rPr>
              <a:t> </a:t>
            </a:r>
            <a:r>
              <a:rPr lang="en-US" sz="2400" dirty="0">
                <a:latin typeface="Constantia" panose="02030602050306030303" pitchFamily="18" charset="0"/>
                <a:hlinkClick r:id="rId2"/>
              </a:rPr>
              <a:t>violence</a:t>
            </a:r>
            <a:r>
              <a:rPr lang="en-US" sz="2400" dirty="0">
                <a:latin typeface="Constantia" panose="02030602050306030303" pitchFamily="18" charset="0"/>
              </a:rPr>
              <a:t> </a:t>
            </a:r>
            <a:r>
              <a:rPr lang="en-US" sz="2400" dirty="0">
                <a:solidFill>
                  <a:schemeClr val="bg1"/>
                </a:solidFill>
                <a:latin typeface="Constantia" panose="02030602050306030303" pitchFamily="18" charset="0"/>
              </a:rPr>
              <a:t>sought orders of protection.</a:t>
            </a:r>
          </a:p>
          <a:p>
            <a:r>
              <a:rPr lang="en-US" sz="2400" dirty="0">
                <a:latin typeface="Constantia" panose="02030602050306030303" pitchFamily="18" charset="0"/>
                <a:hlinkClick r:id="rId3"/>
              </a:rPr>
              <a:t>Transgender</a:t>
            </a:r>
            <a:r>
              <a:rPr lang="en-US" sz="2400" dirty="0">
                <a:latin typeface="Constantia" panose="02030602050306030303" pitchFamily="18" charset="0"/>
              </a:rPr>
              <a:t> </a:t>
            </a:r>
            <a:r>
              <a:rPr lang="en-US" sz="2400" dirty="0">
                <a:latin typeface="Constantia" panose="02030602050306030303" pitchFamily="18" charset="0"/>
                <a:hlinkClick r:id="rId3"/>
              </a:rPr>
              <a:t>victims</a:t>
            </a:r>
            <a:r>
              <a:rPr lang="en-US" sz="2400" dirty="0">
                <a:latin typeface="Constantia" panose="02030602050306030303" pitchFamily="18" charset="0"/>
              </a:rPr>
              <a:t> </a:t>
            </a:r>
            <a:r>
              <a:rPr lang="en-US" sz="2400" dirty="0">
                <a:solidFill>
                  <a:schemeClr val="bg1"/>
                </a:solidFill>
                <a:latin typeface="Constantia" panose="02030602050306030303" pitchFamily="18" charset="0"/>
              </a:rPr>
              <a:t>are more likely to experience intimate partner violence in public, compared to those who do not identify as transgender</a:t>
            </a:r>
            <a:r>
              <a:rPr lang="en-US" sz="2400" dirty="0" smtClean="0">
                <a:solidFill>
                  <a:schemeClr val="bg1"/>
                </a:solidFill>
                <a:latin typeface="Constantia" panose="02030602050306030303" pitchFamily="18" charset="0"/>
              </a:rPr>
              <a:t>.</a:t>
            </a:r>
          </a:p>
          <a:p>
            <a:endParaRPr lang="en-US" sz="2400" dirty="0">
              <a:latin typeface="Constantia" panose="02030602050306030303" pitchFamily="18" charset="0"/>
              <a:hlinkClick r:id="rId3"/>
            </a:endParaRPr>
          </a:p>
          <a:p>
            <a:r>
              <a:rPr lang="en-US" sz="2400" dirty="0" smtClean="0">
                <a:latin typeface="Constantia" panose="02030602050306030303" pitchFamily="18" charset="0"/>
                <a:hlinkClick r:id="rId3"/>
              </a:rPr>
              <a:t> </a:t>
            </a:r>
            <a:r>
              <a:rPr lang="en-US" sz="2400" dirty="0">
                <a:latin typeface="Constantia" panose="02030602050306030303" pitchFamily="18" charset="0"/>
                <a:hlinkClick r:id="rId3"/>
              </a:rPr>
              <a:t>Bisexual</a:t>
            </a:r>
            <a:r>
              <a:rPr lang="en-US" sz="2400" dirty="0">
                <a:latin typeface="Constantia" panose="02030602050306030303" pitchFamily="18" charset="0"/>
              </a:rPr>
              <a:t> </a:t>
            </a:r>
            <a:r>
              <a:rPr lang="en-US" sz="2400" dirty="0">
                <a:latin typeface="Constantia" panose="02030602050306030303" pitchFamily="18" charset="0"/>
                <a:hlinkClick r:id="rId3"/>
              </a:rPr>
              <a:t>victim</a:t>
            </a:r>
            <a:r>
              <a:rPr lang="en-US" sz="2400" dirty="0">
                <a:solidFill>
                  <a:schemeClr val="accent5">
                    <a:lumMod val="40000"/>
                    <a:lumOff val="60000"/>
                  </a:schemeClr>
                </a:solidFill>
                <a:latin typeface="Constantia" panose="02030602050306030303" pitchFamily="18" charset="0"/>
              </a:rPr>
              <a:t>s</a:t>
            </a:r>
            <a:r>
              <a:rPr lang="en-US" sz="2400" dirty="0">
                <a:latin typeface="Constantia" panose="02030602050306030303" pitchFamily="18" charset="0"/>
              </a:rPr>
              <a:t> </a:t>
            </a:r>
            <a:r>
              <a:rPr lang="en-US" sz="2400" dirty="0">
                <a:solidFill>
                  <a:schemeClr val="bg1"/>
                </a:solidFill>
                <a:latin typeface="Constantia" panose="02030602050306030303" pitchFamily="18" charset="0"/>
              </a:rPr>
              <a:t>are more likely to experience sexual </a:t>
            </a:r>
            <a:r>
              <a:rPr lang="en-US" sz="2400" dirty="0" smtClean="0">
                <a:solidFill>
                  <a:schemeClr val="bg1"/>
                </a:solidFill>
                <a:latin typeface="Constantia" panose="02030602050306030303" pitchFamily="18" charset="0"/>
              </a:rPr>
              <a:t>violence</a:t>
            </a:r>
            <a:r>
              <a:rPr lang="en-US" sz="2400" dirty="0">
                <a:solidFill>
                  <a:schemeClr val="bg1"/>
                </a:solidFill>
                <a:latin typeface="Constantia" panose="02030602050306030303" pitchFamily="18" charset="0"/>
              </a:rPr>
              <a:t>, compared to people who do not identify as bisexual.</a:t>
            </a:r>
          </a:p>
          <a:p>
            <a:endParaRPr lang="en-US" sz="2400" dirty="0">
              <a:latin typeface="Constantia" panose="02030602050306030303" pitchFamily="18" charset="0"/>
            </a:endParaRPr>
          </a:p>
          <a:p>
            <a:endParaRPr lang="en-US" dirty="0"/>
          </a:p>
        </p:txBody>
      </p:sp>
      <p:sp>
        <p:nvSpPr>
          <p:cNvPr id="4" name="Footer Placeholder 3"/>
          <p:cNvSpPr>
            <a:spLocks noGrp="1"/>
          </p:cNvSpPr>
          <p:nvPr>
            <p:ph type="ftr" sz="quarter" idx="11"/>
          </p:nvPr>
        </p:nvSpPr>
        <p:spPr>
          <a:xfrm>
            <a:off x="2667000" y="6356350"/>
            <a:ext cx="5105400" cy="365125"/>
          </a:xfrm>
        </p:spPr>
        <p:txBody>
          <a:bodyPr/>
          <a:lstStyle/>
          <a:p>
            <a:r>
              <a:rPr lang="en-US" dirty="0"/>
              <a:t>CDC</a:t>
            </a:r>
          </a:p>
          <a:p>
            <a:r>
              <a:rPr lang="en-US" dirty="0"/>
              <a:t>https://www.cdc.gov/violenceprevention/datasources/nisvs/FAQ.html</a:t>
            </a:r>
          </a:p>
          <a:p>
            <a:pPr>
              <a:defRPr/>
            </a:pPr>
            <a:endParaRPr lang="en-US" dirty="0"/>
          </a:p>
        </p:txBody>
      </p:sp>
    </p:spTree>
    <p:extLst>
      <p:ext uri="{BB962C8B-B14F-4D97-AF65-F5344CB8AC3E}">
        <p14:creationId xmlns:p14="http://schemas.microsoft.com/office/powerpoint/2010/main" val="2504483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54864"/>
          </a:xfrm>
        </p:spPr>
        <p:txBody>
          <a:bodyPr/>
          <a:lstStyle/>
          <a:p>
            <a:r>
              <a:rPr lang="en-US" sz="900" dirty="0" smtClean="0"/>
              <a:t>.</a:t>
            </a:r>
            <a:endParaRPr lang="en-US" sz="900" dirty="0"/>
          </a:p>
        </p:txBody>
      </p:sp>
      <p:sp>
        <p:nvSpPr>
          <p:cNvPr id="3" name="Text Placeholder 2"/>
          <p:cNvSpPr>
            <a:spLocks noGrp="1"/>
          </p:cNvSpPr>
          <p:nvPr>
            <p:ph type="body" idx="1"/>
          </p:nvPr>
        </p:nvSpPr>
        <p:spPr>
          <a:xfrm>
            <a:off x="530352" y="1066800"/>
            <a:ext cx="7772400" cy="5715000"/>
          </a:xfrm>
        </p:spPr>
        <p:txBody>
          <a:bodyPr/>
          <a:lstStyle/>
          <a:p>
            <a:r>
              <a:rPr lang="en-US" sz="2800" dirty="0">
                <a:latin typeface="Constantia" panose="02030602050306030303" pitchFamily="18" charset="0"/>
                <a:hlinkClick r:id="rId2"/>
              </a:rPr>
              <a:t>LGBTQ</a:t>
            </a:r>
            <a:r>
              <a:rPr lang="en-US" sz="2800" dirty="0">
                <a:latin typeface="Constantia" panose="02030602050306030303" pitchFamily="18" charset="0"/>
              </a:rPr>
              <a:t> </a:t>
            </a:r>
            <a:r>
              <a:rPr lang="en-US" sz="2800" dirty="0">
                <a:latin typeface="Constantia" panose="02030602050306030303" pitchFamily="18" charset="0"/>
                <a:hlinkClick r:id="rId2"/>
              </a:rPr>
              <a:t>Black/African</a:t>
            </a:r>
            <a:r>
              <a:rPr lang="en-US" sz="2800" dirty="0">
                <a:latin typeface="Constantia" panose="02030602050306030303" pitchFamily="18" charset="0"/>
              </a:rPr>
              <a:t> </a:t>
            </a:r>
            <a:r>
              <a:rPr lang="en-US" sz="2800" dirty="0">
                <a:latin typeface="Constantia" panose="02030602050306030303" pitchFamily="18" charset="0"/>
                <a:hlinkClick r:id="rId2"/>
              </a:rPr>
              <a:t>American</a:t>
            </a:r>
            <a:r>
              <a:rPr lang="en-US" sz="2800" dirty="0">
                <a:latin typeface="Constantia" panose="02030602050306030303" pitchFamily="18" charset="0"/>
              </a:rPr>
              <a:t> </a:t>
            </a:r>
            <a:r>
              <a:rPr lang="en-US" sz="2800" dirty="0">
                <a:latin typeface="Constantia" panose="02030602050306030303" pitchFamily="18" charset="0"/>
                <a:hlinkClick r:id="rId2"/>
              </a:rPr>
              <a:t>victims</a:t>
            </a:r>
            <a:r>
              <a:rPr lang="en-US" sz="2800" dirty="0">
                <a:latin typeface="Constantia" panose="02030602050306030303" pitchFamily="18" charset="0"/>
              </a:rPr>
              <a:t> </a:t>
            </a:r>
            <a:r>
              <a:rPr lang="en-US" sz="2800" dirty="0">
                <a:solidFill>
                  <a:schemeClr val="bg1"/>
                </a:solidFill>
                <a:latin typeface="Constantia" panose="02030602050306030303" pitchFamily="18" charset="0"/>
              </a:rPr>
              <a:t>are more likely to experience physical intimate partner violence, compared to those who do not identify as Black/African American.</a:t>
            </a:r>
          </a:p>
          <a:p>
            <a:r>
              <a:rPr lang="en-US" sz="2800" dirty="0">
                <a:latin typeface="Constantia" panose="02030602050306030303" pitchFamily="18" charset="0"/>
                <a:hlinkClick r:id="rId2"/>
              </a:rPr>
              <a:t>LGBTQ</a:t>
            </a:r>
            <a:r>
              <a:rPr lang="en-US" sz="2800" dirty="0">
                <a:latin typeface="Constantia" panose="02030602050306030303" pitchFamily="18" charset="0"/>
              </a:rPr>
              <a:t> </a:t>
            </a:r>
            <a:r>
              <a:rPr lang="en-US" sz="2800" dirty="0">
                <a:latin typeface="Constantia" panose="02030602050306030303" pitchFamily="18" charset="0"/>
                <a:hlinkClick r:id="rId2"/>
              </a:rPr>
              <a:t>white</a:t>
            </a:r>
            <a:r>
              <a:rPr lang="en-US" sz="2800" dirty="0">
                <a:latin typeface="Constantia" panose="02030602050306030303" pitchFamily="18" charset="0"/>
              </a:rPr>
              <a:t> </a:t>
            </a:r>
            <a:r>
              <a:rPr lang="en-US" sz="2800" dirty="0">
                <a:latin typeface="Constantia" panose="02030602050306030303" pitchFamily="18" charset="0"/>
                <a:hlinkClick r:id="rId2"/>
              </a:rPr>
              <a:t>victims</a:t>
            </a:r>
            <a:r>
              <a:rPr lang="en-US" sz="2800" dirty="0">
                <a:latin typeface="Constantia" panose="02030602050306030303" pitchFamily="18" charset="0"/>
              </a:rPr>
              <a:t> </a:t>
            </a:r>
            <a:r>
              <a:rPr lang="en-US" sz="2800" dirty="0">
                <a:solidFill>
                  <a:schemeClr val="bg1"/>
                </a:solidFill>
                <a:latin typeface="Constantia" panose="02030602050306030303" pitchFamily="18" charset="0"/>
              </a:rPr>
              <a:t>are more likely to experience sexual violence, compared to those who do not identify as white.</a:t>
            </a:r>
          </a:p>
          <a:p>
            <a:r>
              <a:rPr lang="en-US" sz="2800" dirty="0">
                <a:latin typeface="Constantia" panose="02030602050306030303" pitchFamily="18" charset="0"/>
                <a:hlinkClick r:id="rId2"/>
              </a:rPr>
              <a:t>LGBTQ</a:t>
            </a:r>
            <a:r>
              <a:rPr lang="en-US" sz="2800" dirty="0">
                <a:latin typeface="Constantia" panose="02030602050306030303" pitchFamily="18" charset="0"/>
              </a:rPr>
              <a:t> </a:t>
            </a:r>
            <a:r>
              <a:rPr lang="en-US" sz="2800" dirty="0">
                <a:latin typeface="Constantia" panose="02030602050306030303" pitchFamily="18" charset="0"/>
                <a:hlinkClick r:id="rId2"/>
              </a:rPr>
              <a:t>victims</a:t>
            </a:r>
            <a:r>
              <a:rPr lang="en-US" sz="2800" dirty="0">
                <a:latin typeface="Constantia" panose="02030602050306030303" pitchFamily="18" charset="0"/>
              </a:rPr>
              <a:t> </a:t>
            </a:r>
            <a:r>
              <a:rPr lang="en-US" sz="2800" dirty="0">
                <a:latin typeface="Constantia" panose="02030602050306030303" pitchFamily="18" charset="0"/>
                <a:hlinkClick r:id="rId2"/>
              </a:rPr>
              <a:t>on</a:t>
            </a:r>
            <a:r>
              <a:rPr lang="en-US" sz="2800" dirty="0">
                <a:latin typeface="Constantia" panose="02030602050306030303" pitchFamily="18" charset="0"/>
              </a:rPr>
              <a:t> </a:t>
            </a:r>
            <a:r>
              <a:rPr lang="en-US" sz="2800" dirty="0">
                <a:latin typeface="Constantia" panose="02030602050306030303" pitchFamily="18" charset="0"/>
                <a:hlinkClick r:id="rId2"/>
              </a:rPr>
              <a:t>public</a:t>
            </a:r>
            <a:r>
              <a:rPr lang="en-US" sz="2800" dirty="0">
                <a:latin typeface="Constantia" panose="02030602050306030303" pitchFamily="18" charset="0"/>
              </a:rPr>
              <a:t> </a:t>
            </a:r>
            <a:r>
              <a:rPr lang="en-US" sz="2800" dirty="0">
                <a:latin typeface="Constantia" panose="02030602050306030303" pitchFamily="18" charset="0"/>
                <a:hlinkClick r:id="rId2"/>
              </a:rPr>
              <a:t>assistance</a:t>
            </a:r>
            <a:r>
              <a:rPr lang="en-US" sz="2800" dirty="0">
                <a:latin typeface="Constantia" panose="02030602050306030303" pitchFamily="18" charset="0"/>
              </a:rPr>
              <a:t> </a:t>
            </a:r>
            <a:r>
              <a:rPr lang="en-US" sz="2800" dirty="0">
                <a:solidFill>
                  <a:schemeClr val="bg1"/>
                </a:solidFill>
                <a:latin typeface="Constantia" panose="02030602050306030303" pitchFamily="18" charset="0"/>
              </a:rPr>
              <a:t>are more likely to experience intimate partner violence compared to those who are not on public assistance.</a:t>
            </a:r>
          </a:p>
          <a:p>
            <a:endParaRPr lang="en-US" dirty="0"/>
          </a:p>
        </p:txBody>
      </p:sp>
      <p:sp>
        <p:nvSpPr>
          <p:cNvPr id="4" name="Footer Placeholder 3"/>
          <p:cNvSpPr>
            <a:spLocks noGrp="1"/>
          </p:cNvSpPr>
          <p:nvPr>
            <p:ph type="ftr" sz="quarter" idx="11"/>
          </p:nvPr>
        </p:nvSpPr>
        <p:spPr>
          <a:xfrm>
            <a:off x="2667000" y="6356350"/>
            <a:ext cx="5791200" cy="365125"/>
          </a:xfrm>
        </p:spPr>
        <p:txBody>
          <a:bodyPr/>
          <a:lstStyle/>
          <a:p>
            <a:r>
              <a:rPr lang="en-US" dirty="0"/>
              <a:t>CDC</a:t>
            </a:r>
          </a:p>
          <a:p>
            <a:r>
              <a:rPr lang="en-US" dirty="0"/>
              <a:t>https://www.cdc.gov/violenceprevention/datasources/nisvs/FAQ.html</a:t>
            </a:r>
          </a:p>
        </p:txBody>
      </p:sp>
    </p:spTree>
    <p:extLst>
      <p:ext uri="{BB962C8B-B14F-4D97-AF65-F5344CB8AC3E}">
        <p14:creationId xmlns:p14="http://schemas.microsoft.com/office/powerpoint/2010/main" val="3374799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fontAlgn="auto" hangingPunct="1">
              <a:spcAft>
                <a:spcPts val="0"/>
              </a:spcAft>
              <a:defRPr/>
            </a:pPr>
            <a:r>
              <a:rPr lang="en-US" dirty="0" smtClean="0">
                <a:solidFill>
                  <a:schemeClr val="accent2">
                    <a:lumMod val="60000"/>
                    <a:lumOff val="40000"/>
                  </a:schemeClr>
                </a:solidFill>
              </a:rPr>
              <a:t>Forms of Domestic Violence</a:t>
            </a:r>
            <a:endParaRPr lang="en-US" dirty="0">
              <a:solidFill>
                <a:schemeClr val="accent2">
                  <a:lumMod val="60000"/>
                  <a:lumOff val="40000"/>
                </a:schemeClr>
              </a:solidFill>
            </a:endParaRPr>
          </a:p>
        </p:txBody>
      </p:sp>
      <p:sp>
        <p:nvSpPr>
          <p:cNvPr id="9218" name="Subtitle 2"/>
          <p:cNvSpPr>
            <a:spLocks noGrp="1"/>
          </p:cNvSpPr>
          <p:nvPr>
            <p:ph type="subTitle" idx="1"/>
          </p:nvPr>
        </p:nvSpPr>
        <p:spPr>
          <a:xfrm>
            <a:off x="533400" y="3228975"/>
            <a:ext cx="7854950" cy="3324225"/>
          </a:xfrm>
        </p:spPr>
        <p:txBody>
          <a:bodyPr/>
          <a:lstStyle/>
          <a:p>
            <a:pPr marR="0" algn="l" eaLnBrk="1" hangingPunct="1"/>
            <a:r>
              <a:rPr lang="en-US" sz="4000" dirty="0" smtClean="0">
                <a:solidFill>
                  <a:schemeClr val="bg1"/>
                </a:solidFill>
                <a:latin typeface="Constantia" pitchFamily="18" charset="0"/>
              </a:rPr>
              <a:t>Domestic  violence takes many forms and can happen occasionally or continuously. It often gets worse over time. </a:t>
            </a:r>
          </a:p>
        </p:txBody>
      </p:sp>
      <p:sp>
        <p:nvSpPr>
          <p:cNvPr id="3" name="Footer Placeholder 2"/>
          <p:cNvSpPr>
            <a:spLocks noGrp="1"/>
          </p:cNvSpPr>
          <p:nvPr>
            <p:ph type="ftr" sz="quarter" idx="11"/>
          </p:nvPr>
        </p:nvSpPr>
        <p:spPr>
          <a:xfrm>
            <a:off x="2667000" y="6399212"/>
            <a:ext cx="5562600" cy="365125"/>
          </a:xfrm>
        </p:spPr>
        <p:txBody>
          <a:bodyPr/>
          <a:lstStyle/>
          <a:p>
            <a:pPr>
              <a:defRPr/>
            </a:pPr>
            <a:r>
              <a:rPr lang="en-US" dirty="0"/>
              <a:t> Information for this power point was obtained from Avon Foundation for Women, domestic violence resource guide.</a:t>
            </a:r>
          </a:p>
          <a:p>
            <a:pPr>
              <a:defRPr/>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Flow">
      <a:majorFont>
        <a:latin typeface=""/>
        <a:ea typeface=""/>
        <a:cs typeface=""/>
      </a:majorFont>
      <a:minorFont>
        <a:latin typeface=""/>
        <a:ea typeface=""/>
        <a:cs typeface=""/>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themeOverride>
</file>

<file path=ppt/theme/themeOverride2.xml><?xml version="1.0" encoding="utf-8"?>
<a:themeOverride xmlns:a="http://schemas.openxmlformats.org/drawingml/2006/main">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themeOverride>
</file>

<file path=docProps/app.xml><?xml version="1.0" encoding="utf-8"?>
<Properties xmlns="http://schemas.openxmlformats.org/officeDocument/2006/extended-properties" xmlns:vt="http://schemas.openxmlformats.org/officeDocument/2006/docPropsVTypes">
  <Template>Flow</Template>
  <TotalTime>44699</TotalTime>
  <Words>1616</Words>
  <Application>Microsoft Office PowerPoint</Application>
  <PresentationFormat>On-screen Show (4:3)</PresentationFormat>
  <Paragraphs>154</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Constantia</vt:lpstr>
      <vt:lpstr>Symbol</vt:lpstr>
      <vt:lpstr>Wingdings 2</vt:lpstr>
      <vt:lpstr>Wingdings 3</vt:lpstr>
      <vt:lpstr>Flow</vt:lpstr>
      <vt:lpstr>What is Domestic Violence?</vt:lpstr>
      <vt:lpstr>Statistics</vt:lpstr>
      <vt:lpstr>Statistics</vt:lpstr>
      <vt:lpstr>Statistics</vt:lpstr>
      <vt:lpstr>Statistics</vt:lpstr>
      <vt:lpstr>                                                                  Statistics Domestic Violence and the LGBTQ Community</vt:lpstr>
      <vt:lpstr> .</vt:lpstr>
      <vt:lpstr>.</vt:lpstr>
      <vt:lpstr>Forms of Domestic Violence</vt:lpstr>
      <vt:lpstr>Forms of Domestic Violence</vt:lpstr>
      <vt:lpstr>Forms of Domestic Violence</vt:lpstr>
      <vt:lpstr>Five types of IPV,(Interpersonal Violence) </vt:lpstr>
      <vt:lpstr>.</vt:lpstr>
      <vt:lpstr>PowerPoint Presentation</vt:lpstr>
      <vt:lpstr>Why Does The Victim Stay?</vt:lpstr>
      <vt:lpstr>Why does the Victim Stay (cont.)</vt:lpstr>
      <vt:lpstr>Domestic Abuse Later in Life</vt:lpstr>
      <vt:lpstr>TYPES OF ELDER ABUSE</vt:lpstr>
      <vt:lpstr>.</vt:lpstr>
      <vt:lpstr>Planning for safety</vt:lpstr>
      <vt:lpstr>Safety Plan Con’t</vt:lpstr>
      <vt:lpstr>  Family Advocates Provides Services to Domestic Violence Victims/Survivors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Domestic Violence?</dc:title>
  <dc:creator>Family Advocates</dc:creator>
  <cp:lastModifiedBy>Melissa Duve</cp:lastModifiedBy>
  <cp:revision>97</cp:revision>
  <dcterms:created xsi:type="dcterms:W3CDTF">2011-07-12T17:56:21Z</dcterms:created>
  <dcterms:modified xsi:type="dcterms:W3CDTF">2021-03-24T17:52:09Z</dcterms:modified>
</cp:coreProperties>
</file>